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omments/modernComment_101_6A0D9DFD.xml" ContentType="application/vnd.ms-powerpoint.comments+xml"/>
  <Override PartName="/ppt/comments/modernComment_102_87C9B561.xml" ContentType="application/vnd.ms-powerpoint.comment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6" r:id="rId2"/>
    <p:sldId id="257" r:id="rId3"/>
    <p:sldId id="258" r:id="rId4"/>
    <p:sldId id="260" r:id="rId5"/>
    <p:sldId id="259" r:id="rId6"/>
    <p:sldId id="263" r:id="rId7"/>
    <p:sldId id="264" r:id="rId8"/>
    <p:sldId id="265" r:id="rId9"/>
    <p:sldId id="266" r:id="rId10"/>
    <p:sldId id="267" r:id="rId11"/>
    <p:sldId id="262" r:id="rId12"/>
    <p:sldId id="269" r:id="rId13"/>
    <p:sldId id="261"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C2DF570-18CB-0607-0570-4AC7262A28ED}" name="Mahesh Rani Kamilus" initials="MK" userId="2488429d436eee0e"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5C6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74" d="100"/>
          <a:sy n="74" d="100"/>
        </p:scale>
        <p:origin x="771" y="7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3" Type="http://schemas.openxmlformats.org/officeDocument/2006/relationships/oleObject" Target="https://d.docs.live.net/2488429d436eee0e/Documents/Mahesh_Master_Project-MaheshRaniK-MaheshRaniK/Graph/DEG_graphs_dataset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https://d.docs.live.net/2488429d436eee0e/Documents/Mahesh_Master_Project-MaheshRaniK-MaheshRaniK/Graph/DEG_graphs_datasets.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b="1" dirty="0"/>
              <a:t>No of Differentially</a:t>
            </a:r>
            <a:r>
              <a:rPr lang="en-US" b="1" baseline="0" dirty="0"/>
              <a:t> expressed genes in </a:t>
            </a:r>
            <a:r>
              <a:rPr lang="en-US" b="1" baseline="0" dirty="0">
                <a:solidFill>
                  <a:srgbClr val="005C61"/>
                </a:solidFill>
              </a:rPr>
              <a:t>HDC1compCvsHDC1compSalt</a:t>
            </a:r>
            <a:endParaRPr lang="en-US" b="1" dirty="0">
              <a:solidFill>
                <a:srgbClr val="005C61"/>
              </a:solidFill>
            </a:endParaRP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HDC1compCvsSalt!$M$1</c:f>
              <c:strCache>
                <c:ptCount val="1"/>
                <c:pt idx="0">
                  <c:v>No of DEG</c:v>
                </c:pt>
              </c:strCache>
            </c:strRef>
          </c:tx>
          <c:spPr>
            <a:solidFill>
              <a:schemeClr val="accent6"/>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HDC1compCvsSalt!$L$2:$L$7</c:f>
              <c:strCache>
                <c:ptCount val="6"/>
                <c:pt idx="0">
                  <c:v>2x75</c:v>
                </c:pt>
                <c:pt idx="1">
                  <c:v>2x59</c:v>
                </c:pt>
                <c:pt idx="2">
                  <c:v>2x34</c:v>
                </c:pt>
                <c:pt idx="3">
                  <c:v>1x75</c:v>
                </c:pt>
                <c:pt idx="4">
                  <c:v>1x59</c:v>
                </c:pt>
                <c:pt idx="5">
                  <c:v>1x34</c:v>
                </c:pt>
              </c:strCache>
            </c:strRef>
          </c:cat>
          <c:val>
            <c:numRef>
              <c:f>HDC1compCvsSalt!$M$2:$M$7</c:f>
              <c:numCache>
                <c:formatCode>General</c:formatCode>
                <c:ptCount val="6"/>
                <c:pt idx="0">
                  <c:v>1855</c:v>
                </c:pt>
                <c:pt idx="1">
                  <c:v>1846</c:v>
                </c:pt>
                <c:pt idx="2">
                  <c:v>1849</c:v>
                </c:pt>
                <c:pt idx="3">
                  <c:v>1343</c:v>
                </c:pt>
                <c:pt idx="4">
                  <c:v>1785</c:v>
                </c:pt>
                <c:pt idx="5">
                  <c:v>1782</c:v>
                </c:pt>
              </c:numCache>
            </c:numRef>
          </c:val>
          <c:extLst>
            <c:ext xmlns:c16="http://schemas.microsoft.com/office/drawing/2014/chart" uri="{C3380CC4-5D6E-409C-BE32-E72D297353CC}">
              <c16:uniqueId val="{00000000-1B8A-413A-9A75-ABE618BF784F}"/>
            </c:ext>
          </c:extLst>
        </c:ser>
        <c:dLbls>
          <c:dLblPos val="outEnd"/>
          <c:showLegendKey val="0"/>
          <c:showVal val="1"/>
          <c:showCatName val="0"/>
          <c:showSerName val="0"/>
          <c:showPercent val="0"/>
          <c:showBubbleSize val="0"/>
        </c:dLbls>
        <c:gapWidth val="219"/>
        <c:overlap val="-27"/>
        <c:axId val="74923008"/>
        <c:axId val="74934048"/>
      </c:barChart>
      <c:catAx>
        <c:axId val="74923008"/>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Data</a:t>
                </a:r>
                <a:r>
                  <a:rPr lang="en-GB" baseline="0"/>
                  <a:t> sets</a:t>
                </a:r>
                <a:endParaRPr lang="en-GB"/>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934048"/>
        <c:crosses val="autoZero"/>
        <c:auto val="1"/>
        <c:lblAlgn val="ctr"/>
        <c:lblOffset val="100"/>
        <c:noMultiLvlLbl val="0"/>
      </c:catAx>
      <c:valAx>
        <c:axId val="74934048"/>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No.of.DEG</a:t>
                </a:r>
              </a:p>
            </c:rich>
          </c:tx>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74923008"/>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r>
              <a:rPr lang="en-US" sz="1400" b="1" i="0" u="none" strike="noStrike" kern="1200" spc="0" baseline="0" dirty="0">
                <a:solidFill>
                  <a:sysClr val="windowText" lastClr="000000">
                    <a:lumMod val="65000"/>
                    <a:lumOff val="35000"/>
                  </a:sysClr>
                </a:solidFill>
              </a:rPr>
              <a:t>No of Differentially expressed gene in </a:t>
            </a:r>
            <a:r>
              <a:rPr lang="en-US" sz="1400" b="1" i="0" u="none" strike="noStrike" kern="1200" spc="0" baseline="0" dirty="0">
                <a:solidFill>
                  <a:srgbClr val="005C61"/>
                </a:solidFill>
              </a:rPr>
              <a:t>KOCvsKOSalt</a:t>
            </a:r>
          </a:p>
          <a:p>
            <a:pPr marL="0" marR="0" lvl="0" indent="0" algn="ctr" defTabSz="914400" rtl="0" eaLnBrk="1" fontAlgn="auto" latinLnBrk="0" hangingPunct="1">
              <a:lnSpc>
                <a:spcPct val="100000"/>
              </a:lnSpc>
              <a:spcBef>
                <a:spcPts val="0"/>
              </a:spcBef>
              <a:spcAft>
                <a:spcPts val="0"/>
              </a:spcAft>
              <a:buClrTx/>
              <a:buSzTx/>
              <a:buFontTx/>
              <a:buNone/>
              <a:tabLst/>
              <a:defRPr>
                <a:solidFill>
                  <a:sysClr val="windowText" lastClr="000000">
                    <a:lumMod val="65000"/>
                    <a:lumOff val="35000"/>
                  </a:sysClr>
                </a:solidFill>
              </a:defRPr>
            </a:pPr>
            <a:endParaRPr lang="en-GB" b="1" dirty="0"/>
          </a:p>
        </c:rich>
      </c:tx>
      <c:overlay val="0"/>
      <c:spPr>
        <a:noFill/>
        <a:ln>
          <a:noFill/>
        </a:ln>
        <a:effectLst/>
      </c:spPr>
      <c:txPr>
        <a:bodyPr rot="0" spcFirstLastPara="1" vertOverflow="ellipsis" vert="horz" wrap="square" anchor="ctr" anchorCtr="1"/>
        <a:lstStyle/>
        <a:p>
          <a:pPr marL="0" marR="0" lvl="0" indent="0" algn="ctr" defTabSz="914400" rtl="0" eaLnBrk="1" fontAlgn="auto" latinLnBrk="0" hangingPunct="1">
            <a:lnSpc>
              <a:spcPct val="100000"/>
            </a:lnSpc>
            <a:spcBef>
              <a:spcPts val="0"/>
            </a:spcBef>
            <a:spcAft>
              <a:spcPts val="0"/>
            </a:spcAft>
            <a:buClrTx/>
            <a:buSzTx/>
            <a:buFontTx/>
            <a:buNone/>
            <a:tabLst/>
            <a:defRPr sz="1400" b="0" i="0" u="none" strike="noStrike" kern="1200" spc="0" baseline="0">
              <a:solidFill>
                <a:sysClr val="windowText" lastClr="000000">
                  <a:lumMod val="65000"/>
                  <a:lumOff val="35000"/>
                </a:sysClr>
              </a:solidFill>
              <a:latin typeface="+mn-lt"/>
              <a:ea typeface="+mn-ea"/>
              <a:cs typeface="+mn-cs"/>
            </a:defRPr>
          </a:pPr>
          <a:endParaRPr lang="en-US"/>
        </a:p>
      </c:txPr>
    </c:title>
    <c:autoTitleDeleted val="0"/>
    <c:plotArea>
      <c:layout/>
      <c:barChart>
        <c:barDir val="col"/>
        <c:grouping val="clustered"/>
        <c:varyColors val="0"/>
        <c:ser>
          <c:idx val="0"/>
          <c:order val="0"/>
          <c:tx>
            <c:strRef>
              <c:f>KOCvsSalt!$M$1</c:f>
              <c:strCache>
                <c:ptCount val="1"/>
                <c:pt idx="0">
                  <c:v>No of DEG</c:v>
                </c:pt>
              </c:strCache>
            </c:strRef>
          </c:tx>
          <c:spPr>
            <a:solidFill>
              <a:schemeClr val="accent2"/>
            </a:solid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KOCvsSalt!$L$2:$L$7</c:f>
              <c:strCache>
                <c:ptCount val="6"/>
                <c:pt idx="0">
                  <c:v>2x75</c:v>
                </c:pt>
                <c:pt idx="1">
                  <c:v>2x59</c:v>
                </c:pt>
                <c:pt idx="2">
                  <c:v>2x34</c:v>
                </c:pt>
                <c:pt idx="3">
                  <c:v>1x75</c:v>
                </c:pt>
                <c:pt idx="4">
                  <c:v>1x59</c:v>
                </c:pt>
                <c:pt idx="5">
                  <c:v>1x34</c:v>
                </c:pt>
              </c:strCache>
            </c:strRef>
          </c:cat>
          <c:val>
            <c:numRef>
              <c:f>KOCvsSalt!$M$2:$M$7</c:f>
              <c:numCache>
                <c:formatCode>General</c:formatCode>
                <c:ptCount val="6"/>
                <c:pt idx="0">
                  <c:v>4728</c:v>
                </c:pt>
                <c:pt idx="1">
                  <c:v>4736</c:v>
                </c:pt>
                <c:pt idx="2">
                  <c:v>4728</c:v>
                </c:pt>
                <c:pt idx="3">
                  <c:v>5619</c:v>
                </c:pt>
                <c:pt idx="4">
                  <c:v>4536</c:v>
                </c:pt>
                <c:pt idx="5">
                  <c:v>4512</c:v>
                </c:pt>
              </c:numCache>
            </c:numRef>
          </c:val>
          <c:extLst>
            <c:ext xmlns:c16="http://schemas.microsoft.com/office/drawing/2014/chart" uri="{C3380CC4-5D6E-409C-BE32-E72D297353CC}">
              <c16:uniqueId val="{00000000-AD63-4B63-90A8-F74FA9336F64}"/>
            </c:ext>
          </c:extLst>
        </c:ser>
        <c:dLbls>
          <c:dLblPos val="outEnd"/>
          <c:showLegendKey val="0"/>
          <c:showVal val="1"/>
          <c:showCatName val="0"/>
          <c:showSerName val="0"/>
          <c:showPercent val="0"/>
          <c:showBubbleSize val="0"/>
        </c:dLbls>
        <c:gapWidth val="219"/>
        <c:overlap val="-27"/>
        <c:axId val="149269456"/>
        <c:axId val="149257936"/>
      </c:barChart>
      <c:catAx>
        <c:axId val="149269456"/>
        <c:scaling>
          <c:orientation val="minMax"/>
        </c:scaling>
        <c:delete val="0"/>
        <c:axPos val="b"/>
        <c:title>
          <c:tx>
            <c:rich>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a:t>Datasets</a:t>
                </a:r>
              </a:p>
            </c:rich>
          </c:tx>
          <c:overlay val="0"/>
          <c:spPr>
            <a:noFill/>
            <a:ln>
              <a:noFill/>
            </a:ln>
            <a:effectLst/>
          </c:spPr>
          <c:txPr>
            <a:bodyPr rot="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9257936"/>
        <c:crosses val="autoZero"/>
        <c:auto val="1"/>
        <c:lblAlgn val="ctr"/>
        <c:lblOffset val="100"/>
        <c:noMultiLvlLbl val="0"/>
      </c:catAx>
      <c:valAx>
        <c:axId val="149257936"/>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GB" dirty="0"/>
                  <a:t>No. of. DEG</a:t>
                </a:r>
              </a:p>
            </c:rich>
          </c:tx>
          <c:layout>
            <c:manualLayout>
              <c:xMode val="edge"/>
              <c:yMode val="edge"/>
              <c:x val="2.5436042872750687E-2"/>
              <c:y val="0.43378353433423572"/>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926945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3">
  <a:schemeClr val="accent6"/>
  <a:schemeClr val="accent5"/>
  <a:schemeClr val="accent4"/>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2">
  <a:schemeClr val="accent2"/>
  <a:schemeClr val="accent4"/>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omments/modernComment_101_6A0D9DFD.xml><?xml version="1.0" encoding="utf-8"?>
<p188:cmLst xmlns:a="http://schemas.openxmlformats.org/drawingml/2006/main" xmlns:r="http://schemas.openxmlformats.org/officeDocument/2006/relationships" xmlns:p188="http://schemas.microsoft.com/office/powerpoint/2018/8/main">
  <p188:cm id="{914B0262-640A-4E47-9BAD-094E4AEC2E00}" authorId="{8C2DF570-18CB-0607-0570-4AC7262A28ED}" created="2023-08-12T09:58:16.299">
    <pc:sldMkLst xmlns:pc="http://schemas.microsoft.com/office/powerpoint/2013/main/command">
      <pc:docMk/>
      <pc:sldMk cId="1779277309" sldId="257"/>
    </pc:sldMkLst>
    <p188:txBody>
      <a:bodyPr/>
      <a:lstStyle/>
      <a:p>
        <a:r>
          <a:rPr lang="en-GB"/>
          <a:t>RNA sequencing (RNA-seq) analysis is a powerful technique that provides insights into gene expression and transcriptomic profiles within a biological sample.
In simple terms: Analyzing gene expression using RNA molecules in a sample.
Ongoing research aims to enhance gene expression analysis tools for broader applications.
These are the various applications of RNA-seq analysis.
Reads are short nucleotide sequence in the form of fragments.
Read lengths are pivotal in RNA-seq analysis as they directly impact result accuracy, sensitivity, and resolution. After the completion of HGP, the cost of sequencing is reduced. 
The leading Illumina technology enables the generation of short single-end or paired-end reads of varying lengths, each coming at a different cost to the consumer. Longer the read length higher the cost of sequencing. 
In the Illumina-based RNAseq sample preparation each copy of a cDNA is fragmented into few hundred bp long fragments. Each of this fragment could be sequenced by generating either a single short read from one and or a pair of short reads from both ends. In other words each cDNA fragment is represented either by one short read or a pair of short reads.
Short read Illumina tech most effective in advanced DEG analysis.
</a:t>
        </a:r>
      </a:p>
    </p188:txBody>
  </p188:cm>
</p188:cmLst>
</file>

<file path=ppt/comments/modernComment_102_87C9B561.xml><?xml version="1.0" encoding="utf-8"?>
<p188:cmLst xmlns:a="http://schemas.openxmlformats.org/drawingml/2006/main" xmlns:r="http://schemas.openxmlformats.org/officeDocument/2006/relationships" xmlns:p188="http://schemas.microsoft.com/office/powerpoint/2018/8/main">
  <p188:cm id="{F60CB9FE-CB52-40AE-B17C-8F93E24157B7}" authorId="{8C2DF570-18CB-0607-0570-4AC7262A28ED}" created="2023-08-12T10:20:40.840">
    <ac:deMkLst xmlns:ac="http://schemas.microsoft.com/office/drawing/2013/main/command">
      <pc:docMk xmlns:pc="http://schemas.microsoft.com/office/powerpoint/2013/main/command"/>
      <pc:sldMk xmlns:pc="http://schemas.microsoft.com/office/powerpoint/2013/main/command" cId="2278143329" sldId="258"/>
      <ac:spMk id="5" creationId="{C76968C0-425C-5F6E-C59B-CF9EB01CEBAB}"/>
    </ac:deMkLst>
    <p188:txBody>
      <a:bodyPr/>
      <a:lstStyle/>
      <a:p>
        <a:r>
          <a:rPr lang="en-GB"/>
          <a:t>Glasgow Polyomics (GP) research facility upgraded its Illumina NextSeq 500 sequencer to the NextSeq 2000.
the paired-end 2x75bp sequencing, which was used as the golden standard was not available for NextSeq 2000 sequencer as the kit introduced “50 cycles”, “100 cycles” and “200 cycles” sequencing kits only.
Therefore, the sequencer used 2x100bp as their GS as its performance will not compromise2x75.
Both the above kits have 38-cycle redundancy and can provide 138 and 88 cycles, respectively, resulting in paired-end 2x59bp and 2x34bp reads, given that 20 cycles are reserved for sample barcoding.
This Study examines if RNAseq with 2x75bp reads matches performance of NextSeq 2000 using cost-effective shorter cycles like “100 cycles” or even “50 cycles”.
•	To check if 2x59 and 2x34 be a replacement for the golden standard.
•	how well do the single-end reads match the paired-end in performance.?</a:t>
        </a:r>
      </a:p>
    </p188:txBody>
  </p188:cm>
</p188:cmLst>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CF66FD-0A08-43ED-9EAB-DBFA805296F6}" type="datetimeFigureOut">
              <a:rPr lang="en-GB" smtClean="0"/>
              <a:t>12/08/2023</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02F02C-0849-438C-A997-F45EAA8BE2CE}" type="slidenum">
              <a:rPr lang="en-GB" smtClean="0"/>
              <a:t>‹#›</a:t>
            </a:fld>
            <a:endParaRPr lang="en-GB"/>
          </a:p>
        </p:txBody>
      </p:sp>
    </p:spTree>
    <p:extLst>
      <p:ext uri="{BB962C8B-B14F-4D97-AF65-F5344CB8AC3E}">
        <p14:creationId xmlns:p14="http://schemas.microsoft.com/office/powerpoint/2010/main" val="10821372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3DD5D2-B149-4333-1375-C125FE401771}"/>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941130D6-3665-6F8A-B4FC-168727A61FB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9178059E-D109-92BC-36A4-1B96E1468036}"/>
              </a:ext>
            </a:extLst>
          </p:cNvPr>
          <p:cNvSpPr>
            <a:spLocks noGrp="1"/>
          </p:cNvSpPr>
          <p:nvPr>
            <p:ph type="dt" sz="half" idx="10"/>
          </p:nvPr>
        </p:nvSpPr>
        <p:spPr/>
        <p:txBody>
          <a:bodyPr/>
          <a:lstStyle/>
          <a:p>
            <a:fld id="{9E475E5C-3197-4418-8DCB-D9F93DF7136C}" type="datetimeFigureOut">
              <a:rPr lang="en-GB" smtClean="0"/>
              <a:t>12/08/2023</a:t>
            </a:fld>
            <a:endParaRPr lang="en-GB"/>
          </a:p>
        </p:txBody>
      </p:sp>
      <p:sp>
        <p:nvSpPr>
          <p:cNvPr id="5" name="Footer Placeholder 4">
            <a:extLst>
              <a:ext uri="{FF2B5EF4-FFF2-40B4-BE49-F238E27FC236}">
                <a16:creationId xmlns:a16="http://schemas.microsoft.com/office/drawing/2014/main" id="{2FD9352A-5E78-4FCA-8860-4937A76D439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6D1B991-35A6-D3FD-5A39-ABA72C325208}"/>
              </a:ext>
            </a:extLst>
          </p:cNvPr>
          <p:cNvSpPr>
            <a:spLocks noGrp="1"/>
          </p:cNvSpPr>
          <p:nvPr>
            <p:ph type="sldNum" sz="quarter" idx="12"/>
          </p:nvPr>
        </p:nvSpPr>
        <p:spPr/>
        <p:txBody>
          <a:bodyPr/>
          <a:lstStyle/>
          <a:p>
            <a:fld id="{F4301F2E-D2AA-4E64-9206-CC1DF4506833}" type="slidenum">
              <a:rPr lang="en-GB" smtClean="0"/>
              <a:t>‹#›</a:t>
            </a:fld>
            <a:endParaRPr lang="en-GB"/>
          </a:p>
        </p:txBody>
      </p:sp>
    </p:spTree>
    <p:extLst>
      <p:ext uri="{BB962C8B-B14F-4D97-AF65-F5344CB8AC3E}">
        <p14:creationId xmlns:p14="http://schemas.microsoft.com/office/powerpoint/2010/main" val="27775152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2923C-9B10-0A00-388D-10672D10BAFE}"/>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FE83AE86-E344-24F2-8E64-90FB9C60690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BD24216B-3976-0698-346B-958E1272C102}"/>
              </a:ext>
            </a:extLst>
          </p:cNvPr>
          <p:cNvSpPr>
            <a:spLocks noGrp="1"/>
          </p:cNvSpPr>
          <p:nvPr>
            <p:ph type="dt" sz="half" idx="10"/>
          </p:nvPr>
        </p:nvSpPr>
        <p:spPr/>
        <p:txBody>
          <a:bodyPr/>
          <a:lstStyle/>
          <a:p>
            <a:fld id="{9E475E5C-3197-4418-8DCB-D9F93DF7136C}" type="datetimeFigureOut">
              <a:rPr lang="en-GB" smtClean="0"/>
              <a:t>12/08/2023</a:t>
            </a:fld>
            <a:endParaRPr lang="en-GB"/>
          </a:p>
        </p:txBody>
      </p:sp>
      <p:sp>
        <p:nvSpPr>
          <p:cNvPr id="5" name="Footer Placeholder 4">
            <a:extLst>
              <a:ext uri="{FF2B5EF4-FFF2-40B4-BE49-F238E27FC236}">
                <a16:creationId xmlns:a16="http://schemas.microsoft.com/office/drawing/2014/main" id="{D8F9B725-125F-E211-E93B-AF463A7502E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4214474-2C1B-A2EB-08EA-9E0E400EBEE5}"/>
              </a:ext>
            </a:extLst>
          </p:cNvPr>
          <p:cNvSpPr>
            <a:spLocks noGrp="1"/>
          </p:cNvSpPr>
          <p:nvPr>
            <p:ph type="sldNum" sz="quarter" idx="12"/>
          </p:nvPr>
        </p:nvSpPr>
        <p:spPr/>
        <p:txBody>
          <a:bodyPr/>
          <a:lstStyle/>
          <a:p>
            <a:fld id="{F4301F2E-D2AA-4E64-9206-CC1DF4506833}" type="slidenum">
              <a:rPr lang="en-GB" smtClean="0"/>
              <a:t>‹#›</a:t>
            </a:fld>
            <a:endParaRPr lang="en-GB"/>
          </a:p>
        </p:txBody>
      </p:sp>
    </p:spTree>
    <p:extLst>
      <p:ext uri="{BB962C8B-B14F-4D97-AF65-F5344CB8AC3E}">
        <p14:creationId xmlns:p14="http://schemas.microsoft.com/office/powerpoint/2010/main" val="1325036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144A581-9788-EEFA-68BD-CF84340F2990}"/>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B8DDF58C-A85A-3D66-0629-9E860D63B189}"/>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FBEC5FB0-9206-D83B-43E5-FD0C628E6750}"/>
              </a:ext>
            </a:extLst>
          </p:cNvPr>
          <p:cNvSpPr>
            <a:spLocks noGrp="1"/>
          </p:cNvSpPr>
          <p:nvPr>
            <p:ph type="dt" sz="half" idx="10"/>
          </p:nvPr>
        </p:nvSpPr>
        <p:spPr/>
        <p:txBody>
          <a:bodyPr/>
          <a:lstStyle/>
          <a:p>
            <a:fld id="{9E475E5C-3197-4418-8DCB-D9F93DF7136C}" type="datetimeFigureOut">
              <a:rPr lang="en-GB" smtClean="0"/>
              <a:t>12/08/2023</a:t>
            </a:fld>
            <a:endParaRPr lang="en-GB"/>
          </a:p>
        </p:txBody>
      </p:sp>
      <p:sp>
        <p:nvSpPr>
          <p:cNvPr id="5" name="Footer Placeholder 4">
            <a:extLst>
              <a:ext uri="{FF2B5EF4-FFF2-40B4-BE49-F238E27FC236}">
                <a16:creationId xmlns:a16="http://schemas.microsoft.com/office/drawing/2014/main" id="{E295A0AF-9364-AE58-45EE-2E185C94F05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9DC6795-2331-EE8D-2C0E-BF60D2434D10}"/>
              </a:ext>
            </a:extLst>
          </p:cNvPr>
          <p:cNvSpPr>
            <a:spLocks noGrp="1"/>
          </p:cNvSpPr>
          <p:nvPr>
            <p:ph type="sldNum" sz="quarter" idx="12"/>
          </p:nvPr>
        </p:nvSpPr>
        <p:spPr/>
        <p:txBody>
          <a:bodyPr/>
          <a:lstStyle/>
          <a:p>
            <a:fld id="{F4301F2E-D2AA-4E64-9206-CC1DF4506833}" type="slidenum">
              <a:rPr lang="en-GB" smtClean="0"/>
              <a:t>‹#›</a:t>
            </a:fld>
            <a:endParaRPr lang="en-GB"/>
          </a:p>
        </p:txBody>
      </p:sp>
    </p:spTree>
    <p:extLst>
      <p:ext uri="{BB962C8B-B14F-4D97-AF65-F5344CB8AC3E}">
        <p14:creationId xmlns:p14="http://schemas.microsoft.com/office/powerpoint/2010/main" val="1257374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0CD43-336E-1743-C74E-A20C323D77B4}"/>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8166CAA0-E2BB-D28E-4586-983AEB58D81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881C2D7F-B6E5-2C15-63DB-1FB74E9C35CC}"/>
              </a:ext>
            </a:extLst>
          </p:cNvPr>
          <p:cNvSpPr>
            <a:spLocks noGrp="1"/>
          </p:cNvSpPr>
          <p:nvPr>
            <p:ph type="dt" sz="half" idx="10"/>
          </p:nvPr>
        </p:nvSpPr>
        <p:spPr/>
        <p:txBody>
          <a:bodyPr/>
          <a:lstStyle/>
          <a:p>
            <a:fld id="{9E475E5C-3197-4418-8DCB-D9F93DF7136C}" type="datetimeFigureOut">
              <a:rPr lang="en-GB" smtClean="0"/>
              <a:t>12/08/2023</a:t>
            </a:fld>
            <a:endParaRPr lang="en-GB"/>
          </a:p>
        </p:txBody>
      </p:sp>
      <p:sp>
        <p:nvSpPr>
          <p:cNvPr id="5" name="Footer Placeholder 4">
            <a:extLst>
              <a:ext uri="{FF2B5EF4-FFF2-40B4-BE49-F238E27FC236}">
                <a16:creationId xmlns:a16="http://schemas.microsoft.com/office/drawing/2014/main" id="{8472BDA3-7D06-5843-2190-03E4DF2E883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D8847CE-967C-6294-31AE-18551D6C0CE0}"/>
              </a:ext>
            </a:extLst>
          </p:cNvPr>
          <p:cNvSpPr>
            <a:spLocks noGrp="1"/>
          </p:cNvSpPr>
          <p:nvPr>
            <p:ph type="sldNum" sz="quarter" idx="12"/>
          </p:nvPr>
        </p:nvSpPr>
        <p:spPr/>
        <p:txBody>
          <a:bodyPr/>
          <a:lstStyle/>
          <a:p>
            <a:fld id="{F4301F2E-D2AA-4E64-9206-CC1DF4506833}" type="slidenum">
              <a:rPr lang="en-GB" smtClean="0"/>
              <a:t>‹#›</a:t>
            </a:fld>
            <a:endParaRPr lang="en-GB"/>
          </a:p>
        </p:txBody>
      </p:sp>
    </p:spTree>
    <p:extLst>
      <p:ext uri="{BB962C8B-B14F-4D97-AF65-F5344CB8AC3E}">
        <p14:creationId xmlns:p14="http://schemas.microsoft.com/office/powerpoint/2010/main" val="38920186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EB57AC-B0D6-63BF-EC24-241301E6C26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3F0A5ED9-A092-5678-8D9E-68524D8AFE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708D023D-1D52-8DD8-D1C7-7EAD7B8C09D9}"/>
              </a:ext>
            </a:extLst>
          </p:cNvPr>
          <p:cNvSpPr>
            <a:spLocks noGrp="1"/>
          </p:cNvSpPr>
          <p:nvPr>
            <p:ph type="dt" sz="half" idx="10"/>
          </p:nvPr>
        </p:nvSpPr>
        <p:spPr/>
        <p:txBody>
          <a:bodyPr/>
          <a:lstStyle/>
          <a:p>
            <a:fld id="{9E475E5C-3197-4418-8DCB-D9F93DF7136C}" type="datetimeFigureOut">
              <a:rPr lang="en-GB" smtClean="0"/>
              <a:t>12/08/2023</a:t>
            </a:fld>
            <a:endParaRPr lang="en-GB"/>
          </a:p>
        </p:txBody>
      </p:sp>
      <p:sp>
        <p:nvSpPr>
          <p:cNvPr id="5" name="Footer Placeholder 4">
            <a:extLst>
              <a:ext uri="{FF2B5EF4-FFF2-40B4-BE49-F238E27FC236}">
                <a16:creationId xmlns:a16="http://schemas.microsoft.com/office/drawing/2014/main" id="{20156BCB-7C13-4487-F91D-3EC2419A010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C5DE0241-A897-3AF3-202D-B9525366979C}"/>
              </a:ext>
            </a:extLst>
          </p:cNvPr>
          <p:cNvSpPr>
            <a:spLocks noGrp="1"/>
          </p:cNvSpPr>
          <p:nvPr>
            <p:ph type="sldNum" sz="quarter" idx="12"/>
          </p:nvPr>
        </p:nvSpPr>
        <p:spPr/>
        <p:txBody>
          <a:bodyPr/>
          <a:lstStyle/>
          <a:p>
            <a:fld id="{F4301F2E-D2AA-4E64-9206-CC1DF4506833}" type="slidenum">
              <a:rPr lang="en-GB" smtClean="0"/>
              <a:t>‹#›</a:t>
            </a:fld>
            <a:endParaRPr lang="en-GB"/>
          </a:p>
        </p:txBody>
      </p:sp>
    </p:spTree>
    <p:extLst>
      <p:ext uri="{BB962C8B-B14F-4D97-AF65-F5344CB8AC3E}">
        <p14:creationId xmlns:p14="http://schemas.microsoft.com/office/powerpoint/2010/main" val="30876378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C3E485-E1B0-DDB7-E997-0707B25734E0}"/>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616E990D-3DD6-3699-E768-E6912A4959E1}"/>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FA9D47FF-E5D9-2704-5BA6-842E11FE58D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0E7F8B19-6D1B-ED2E-5FBA-7EBEFE69189C}"/>
              </a:ext>
            </a:extLst>
          </p:cNvPr>
          <p:cNvSpPr>
            <a:spLocks noGrp="1"/>
          </p:cNvSpPr>
          <p:nvPr>
            <p:ph type="dt" sz="half" idx="10"/>
          </p:nvPr>
        </p:nvSpPr>
        <p:spPr/>
        <p:txBody>
          <a:bodyPr/>
          <a:lstStyle/>
          <a:p>
            <a:fld id="{9E475E5C-3197-4418-8DCB-D9F93DF7136C}" type="datetimeFigureOut">
              <a:rPr lang="en-GB" smtClean="0"/>
              <a:t>12/08/2023</a:t>
            </a:fld>
            <a:endParaRPr lang="en-GB"/>
          </a:p>
        </p:txBody>
      </p:sp>
      <p:sp>
        <p:nvSpPr>
          <p:cNvPr id="6" name="Footer Placeholder 5">
            <a:extLst>
              <a:ext uri="{FF2B5EF4-FFF2-40B4-BE49-F238E27FC236}">
                <a16:creationId xmlns:a16="http://schemas.microsoft.com/office/drawing/2014/main" id="{A9EC78F3-3905-7CBB-055A-D945A8222F5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7E1BB79-7C49-CEAC-D9E9-C33DD87E4D1D}"/>
              </a:ext>
            </a:extLst>
          </p:cNvPr>
          <p:cNvSpPr>
            <a:spLocks noGrp="1"/>
          </p:cNvSpPr>
          <p:nvPr>
            <p:ph type="sldNum" sz="quarter" idx="12"/>
          </p:nvPr>
        </p:nvSpPr>
        <p:spPr/>
        <p:txBody>
          <a:bodyPr/>
          <a:lstStyle/>
          <a:p>
            <a:fld id="{F4301F2E-D2AA-4E64-9206-CC1DF4506833}" type="slidenum">
              <a:rPr lang="en-GB" smtClean="0"/>
              <a:t>‹#›</a:t>
            </a:fld>
            <a:endParaRPr lang="en-GB"/>
          </a:p>
        </p:txBody>
      </p:sp>
    </p:spTree>
    <p:extLst>
      <p:ext uri="{BB962C8B-B14F-4D97-AF65-F5344CB8AC3E}">
        <p14:creationId xmlns:p14="http://schemas.microsoft.com/office/powerpoint/2010/main" val="10197722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3A9A4-2BC7-6AAC-6344-7F718F016C4A}"/>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1C319797-4D50-BD9D-30FA-4945D31B637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3ED6C45-B6C9-6B9F-FD82-27C67EB93B03}"/>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9BD8B9F4-D742-4146-2547-A13DADCAF6D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61BD0D6D-6E3B-D689-36B9-0ACC85D1B34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106B0FE1-D6B3-585B-1928-396A3A11F8A2}"/>
              </a:ext>
            </a:extLst>
          </p:cNvPr>
          <p:cNvSpPr>
            <a:spLocks noGrp="1"/>
          </p:cNvSpPr>
          <p:nvPr>
            <p:ph type="dt" sz="half" idx="10"/>
          </p:nvPr>
        </p:nvSpPr>
        <p:spPr/>
        <p:txBody>
          <a:bodyPr/>
          <a:lstStyle/>
          <a:p>
            <a:fld id="{9E475E5C-3197-4418-8DCB-D9F93DF7136C}" type="datetimeFigureOut">
              <a:rPr lang="en-GB" smtClean="0"/>
              <a:t>12/08/2023</a:t>
            </a:fld>
            <a:endParaRPr lang="en-GB"/>
          </a:p>
        </p:txBody>
      </p:sp>
      <p:sp>
        <p:nvSpPr>
          <p:cNvPr id="8" name="Footer Placeholder 7">
            <a:extLst>
              <a:ext uri="{FF2B5EF4-FFF2-40B4-BE49-F238E27FC236}">
                <a16:creationId xmlns:a16="http://schemas.microsoft.com/office/drawing/2014/main" id="{7C817258-0845-F2C7-F8D6-13796E1916F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5D2B2569-7855-7D59-F249-C403CAB07E5E}"/>
              </a:ext>
            </a:extLst>
          </p:cNvPr>
          <p:cNvSpPr>
            <a:spLocks noGrp="1"/>
          </p:cNvSpPr>
          <p:nvPr>
            <p:ph type="sldNum" sz="quarter" idx="12"/>
          </p:nvPr>
        </p:nvSpPr>
        <p:spPr/>
        <p:txBody>
          <a:bodyPr/>
          <a:lstStyle/>
          <a:p>
            <a:fld id="{F4301F2E-D2AA-4E64-9206-CC1DF4506833}" type="slidenum">
              <a:rPr lang="en-GB" smtClean="0"/>
              <a:t>‹#›</a:t>
            </a:fld>
            <a:endParaRPr lang="en-GB"/>
          </a:p>
        </p:txBody>
      </p:sp>
    </p:spTree>
    <p:extLst>
      <p:ext uri="{BB962C8B-B14F-4D97-AF65-F5344CB8AC3E}">
        <p14:creationId xmlns:p14="http://schemas.microsoft.com/office/powerpoint/2010/main" val="40290690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A5A1E4-F379-7FAB-4921-55042EA35D6E}"/>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762FA017-AA2D-E30A-B059-E47FB92BFC44}"/>
              </a:ext>
            </a:extLst>
          </p:cNvPr>
          <p:cNvSpPr>
            <a:spLocks noGrp="1"/>
          </p:cNvSpPr>
          <p:nvPr>
            <p:ph type="dt" sz="half" idx="10"/>
          </p:nvPr>
        </p:nvSpPr>
        <p:spPr/>
        <p:txBody>
          <a:bodyPr/>
          <a:lstStyle/>
          <a:p>
            <a:fld id="{9E475E5C-3197-4418-8DCB-D9F93DF7136C}" type="datetimeFigureOut">
              <a:rPr lang="en-GB" smtClean="0"/>
              <a:t>12/08/2023</a:t>
            </a:fld>
            <a:endParaRPr lang="en-GB"/>
          </a:p>
        </p:txBody>
      </p:sp>
      <p:sp>
        <p:nvSpPr>
          <p:cNvPr id="4" name="Footer Placeholder 3">
            <a:extLst>
              <a:ext uri="{FF2B5EF4-FFF2-40B4-BE49-F238E27FC236}">
                <a16:creationId xmlns:a16="http://schemas.microsoft.com/office/drawing/2014/main" id="{AD09AC75-70F0-0E7F-A882-81433960F3DA}"/>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671C1DE-9F66-05EE-B8C1-FD365227B162}"/>
              </a:ext>
            </a:extLst>
          </p:cNvPr>
          <p:cNvSpPr>
            <a:spLocks noGrp="1"/>
          </p:cNvSpPr>
          <p:nvPr>
            <p:ph type="sldNum" sz="quarter" idx="12"/>
          </p:nvPr>
        </p:nvSpPr>
        <p:spPr/>
        <p:txBody>
          <a:bodyPr/>
          <a:lstStyle/>
          <a:p>
            <a:fld id="{F4301F2E-D2AA-4E64-9206-CC1DF4506833}" type="slidenum">
              <a:rPr lang="en-GB" smtClean="0"/>
              <a:t>‹#›</a:t>
            </a:fld>
            <a:endParaRPr lang="en-GB"/>
          </a:p>
        </p:txBody>
      </p:sp>
    </p:spTree>
    <p:extLst>
      <p:ext uri="{BB962C8B-B14F-4D97-AF65-F5344CB8AC3E}">
        <p14:creationId xmlns:p14="http://schemas.microsoft.com/office/powerpoint/2010/main" val="34749753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DFAF984-4558-CC62-9927-7E5F9C38FD17}"/>
              </a:ext>
            </a:extLst>
          </p:cNvPr>
          <p:cNvSpPr>
            <a:spLocks noGrp="1"/>
          </p:cNvSpPr>
          <p:nvPr>
            <p:ph type="dt" sz="half" idx="10"/>
          </p:nvPr>
        </p:nvSpPr>
        <p:spPr/>
        <p:txBody>
          <a:bodyPr/>
          <a:lstStyle/>
          <a:p>
            <a:fld id="{9E475E5C-3197-4418-8DCB-D9F93DF7136C}" type="datetimeFigureOut">
              <a:rPr lang="en-GB" smtClean="0"/>
              <a:t>12/08/2023</a:t>
            </a:fld>
            <a:endParaRPr lang="en-GB"/>
          </a:p>
        </p:txBody>
      </p:sp>
      <p:sp>
        <p:nvSpPr>
          <p:cNvPr id="3" name="Footer Placeholder 2">
            <a:extLst>
              <a:ext uri="{FF2B5EF4-FFF2-40B4-BE49-F238E27FC236}">
                <a16:creationId xmlns:a16="http://schemas.microsoft.com/office/drawing/2014/main" id="{C551C2DF-AD1C-E9BB-31EB-D12DE8E786A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F01D6528-1889-012C-2CFD-FE788E37868E}"/>
              </a:ext>
            </a:extLst>
          </p:cNvPr>
          <p:cNvSpPr>
            <a:spLocks noGrp="1"/>
          </p:cNvSpPr>
          <p:nvPr>
            <p:ph type="sldNum" sz="quarter" idx="12"/>
          </p:nvPr>
        </p:nvSpPr>
        <p:spPr/>
        <p:txBody>
          <a:bodyPr/>
          <a:lstStyle/>
          <a:p>
            <a:fld id="{F4301F2E-D2AA-4E64-9206-CC1DF4506833}" type="slidenum">
              <a:rPr lang="en-GB" smtClean="0"/>
              <a:t>‹#›</a:t>
            </a:fld>
            <a:endParaRPr lang="en-GB"/>
          </a:p>
        </p:txBody>
      </p:sp>
    </p:spTree>
    <p:extLst>
      <p:ext uri="{BB962C8B-B14F-4D97-AF65-F5344CB8AC3E}">
        <p14:creationId xmlns:p14="http://schemas.microsoft.com/office/powerpoint/2010/main" val="2609123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69E302-DB81-01D8-4DD4-F47816E98F97}"/>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721A498E-41A6-B880-67C6-1EBE51885B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6C142E7A-301F-755B-BFBB-B010B6857C2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CEFD4DA-49D8-A1CF-1AEF-5290F3592F42}"/>
              </a:ext>
            </a:extLst>
          </p:cNvPr>
          <p:cNvSpPr>
            <a:spLocks noGrp="1"/>
          </p:cNvSpPr>
          <p:nvPr>
            <p:ph type="dt" sz="half" idx="10"/>
          </p:nvPr>
        </p:nvSpPr>
        <p:spPr/>
        <p:txBody>
          <a:bodyPr/>
          <a:lstStyle/>
          <a:p>
            <a:fld id="{9E475E5C-3197-4418-8DCB-D9F93DF7136C}" type="datetimeFigureOut">
              <a:rPr lang="en-GB" smtClean="0"/>
              <a:t>12/08/2023</a:t>
            </a:fld>
            <a:endParaRPr lang="en-GB"/>
          </a:p>
        </p:txBody>
      </p:sp>
      <p:sp>
        <p:nvSpPr>
          <p:cNvPr id="6" name="Footer Placeholder 5">
            <a:extLst>
              <a:ext uri="{FF2B5EF4-FFF2-40B4-BE49-F238E27FC236}">
                <a16:creationId xmlns:a16="http://schemas.microsoft.com/office/drawing/2014/main" id="{6E2A2033-AB6A-9EA8-5D66-AF5E4484C484}"/>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90B813A-D9C1-9A63-0B09-801C5C748FD2}"/>
              </a:ext>
            </a:extLst>
          </p:cNvPr>
          <p:cNvSpPr>
            <a:spLocks noGrp="1"/>
          </p:cNvSpPr>
          <p:nvPr>
            <p:ph type="sldNum" sz="quarter" idx="12"/>
          </p:nvPr>
        </p:nvSpPr>
        <p:spPr/>
        <p:txBody>
          <a:bodyPr/>
          <a:lstStyle/>
          <a:p>
            <a:fld id="{F4301F2E-D2AA-4E64-9206-CC1DF4506833}" type="slidenum">
              <a:rPr lang="en-GB" smtClean="0"/>
              <a:t>‹#›</a:t>
            </a:fld>
            <a:endParaRPr lang="en-GB"/>
          </a:p>
        </p:txBody>
      </p:sp>
    </p:spTree>
    <p:extLst>
      <p:ext uri="{BB962C8B-B14F-4D97-AF65-F5344CB8AC3E}">
        <p14:creationId xmlns:p14="http://schemas.microsoft.com/office/powerpoint/2010/main" val="13466869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0B8FB-54AA-3CE6-2B36-EC9DFBB7C03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7A2700EA-F7AE-F09A-C4E4-A29752DF482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A0BDE3F8-2F79-3806-DE33-4E6C15F9F40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36A5638-4C7C-9902-36CA-45E10F33D482}"/>
              </a:ext>
            </a:extLst>
          </p:cNvPr>
          <p:cNvSpPr>
            <a:spLocks noGrp="1"/>
          </p:cNvSpPr>
          <p:nvPr>
            <p:ph type="dt" sz="half" idx="10"/>
          </p:nvPr>
        </p:nvSpPr>
        <p:spPr/>
        <p:txBody>
          <a:bodyPr/>
          <a:lstStyle/>
          <a:p>
            <a:fld id="{9E475E5C-3197-4418-8DCB-D9F93DF7136C}" type="datetimeFigureOut">
              <a:rPr lang="en-GB" smtClean="0"/>
              <a:t>12/08/2023</a:t>
            </a:fld>
            <a:endParaRPr lang="en-GB"/>
          </a:p>
        </p:txBody>
      </p:sp>
      <p:sp>
        <p:nvSpPr>
          <p:cNvPr id="6" name="Footer Placeholder 5">
            <a:extLst>
              <a:ext uri="{FF2B5EF4-FFF2-40B4-BE49-F238E27FC236}">
                <a16:creationId xmlns:a16="http://schemas.microsoft.com/office/drawing/2014/main" id="{D8E91891-4EAD-5086-4E82-CA0286CEA6A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48606805-A55C-EECC-21FF-58335216F184}"/>
              </a:ext>
            </a:extLst>
          </p:cNvPr>
          <p:cNvSpPr>
            <a:spLocks noGrp="1"/>
          </p:cNvSpPr>
          <p:nvPr>
            <p:ph type="sldNum" sz="quarter" idx="12"/>
          </p:nvPr>
        </p:nvSpPr>
        <p:spPr/>
        <p:txBody>
          <a:bodyPr/>
          <a:lstStyle/>
          <a:p>
            <a:fld id="{F4301F2E-D2AA-4E64-9206-CC1DF4506833}" type="slidenum">
              <a:rPr lang="en-GB" smtClean="0"/>
              <a:t>‹#›</a:t>
            </a:fld>
            <a:endParaRPr lang="en-GB"/>
          </a:p>
        </p:txBody>
      </p:sp>
    </p:spTree>
    <p:extLst>
      <p:ext uri="{BB962C8B-B14F-4D97-AF65-F5344CB8AC3E}">
        <p14:creationId xmlns:p14="http://schemas.microsoft.com/office/powerpoint/2010/main" val="19094174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C355B82-2490-5910-8792-E3154133E82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EBF4D50B-9771-B538-118E-149E32425A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3EA5D072-FD95-24A0-E046-8C41E2A74C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475E5C-3197-4418-8DCB-D9F93DF7136C}" type="datetimeFigureOut">
              <a:rPr lang="en-GB" smtClean="0"/>
              <a:t>12/08/2023</a:t>
            </a:fld>
            <a:endParaRPr lang="en-GB"/>
          </a:p>
        </p:txBody>
      </p:sp>
      <p:sp>
        <p:nvSpPr>
          <p:cNvPr id="5" name="Footer Placeholder 4">
            <a:extLst>
              <a:ext uri="{FF2B5EF4-FFF2-40B4-BE49-F238E27FC236}">
                <a16:creationId xmlns:a16="http://schemas.microsoft.com/office/drawing/2014/main" id="{5EF97A75-72D6-3F0E-B8A2-68FED1E7DCC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C6CBD5BF-8139-5276-6F38-03DEC4A8CCA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4301F2E-D2AA-4E64-9206-CC1DF4506833}" type="slidenum">
              <a:rPr lang="en-GB" smtClean="0"/>
              <a:t>‹#›</a:t>
            </a:fld>
            <a:endParaRPr lang="en-GB"/>
          </a:p>
        </p:txBody>
      </p:sp>
    </p:spTree>
    <p:extLst>
      <p:ext uri="{BB962C8B-B14F-4D97-AF65-F5344CB8AC3E}">
        <p14:creationId xmlns:p14="http://schemas.microsoft.com/office/powerpoint/2010/main" val="16774769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8/10/relationships/comments" Target="../comments/modernComment_101_6A0D9DFD.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microsoft.com/office/2018/10/relationships/comments" Target="../comments/modernComment_102_87C9B56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6D91D-DEDA-C232-EF64-3E234D9696F3}"/>
              </a:ext>
            </a:extLst>
          </p:cNvPr>
          <p:cNvSpPr>
            <a:spLocks noGrp="1"/>
          </p:cNvSpPr>
          <p:nvPr>
            <p:ph type="ctrTitle"/>
          </p:nvPr>
        </p:nvSpPr>
        <p:spPr>
          <a:xfrm>
            <a:off x="523567" y="1041400"/>
            <a:ext cx="11371007" cy="2387600"/>
          </a:xfrm>
        </p:spPr>
        <p:txBody>
          <a:bodyPr>
            <a:normAutofit/>
          </a:bodyPr>
          <a:lstStyle/>
          <a:p>
            <a:r>
              <a:rPr lang="en-GB" sz="4000" b="1" dirty="0">
                <a:solidFill>
                  <a:srgbClr val="005C61"/>
                </a:solidFill>
                <a:latin typeface="Arial" panose="020B0604020202020204" pitchFamily="34" charset="0"/>
                <a:cs typeface="Arial" panose="020B0604020202020204" pitchFamily="34" charset="0"/>
              </a:rPr>
              <a:t>Evaluating the impact of read length on RNAseq based differential expression</a:t>
            </a:r>
            <a:br>
              <a:rPr lang="en-GB" sz="4000" b="1" dirty="0">
                <a:solidFill>
                  <a:srgbClr val="005C61"/>
                </a:solidFill>
                <a:latin typeface="Arial" panose="020B0604020202020204" pitchFamily="34" charset="0"/>
                <a:cs typeface="Arial" panose="020B0604020202020204" pitchFamily="34" charset="0"/>
              </a:rPr>
            </a:br>
            <a:r>
              <a:rPr lang="en-GB" sz="4000" b="1" dirty="0">
                <a:solidFill>
                  <a:srgbClr val="005C61"/>
                </a:solidFill>
                <a:latin typeface="Arial" panose="020B0604020202020204" pitchFamily="34" charset="0"/>
                <a:cs typeface="Arial" panose="020B0604020202020204" pitchFamily="34" charset="0"/>
              </a:rPr>
              <a:t>using Galaxy and Searchlight.</a:t>
            </a:r>
          </a:p>
        </p:txBody>
      </p:sp>
      <p:sp>
        <p:nvSpPr>
          <p:cNvPr id="3" name="Subtitle 2">
            <a:extLst>
              <a:ext uri="{FF2B5EF4-FFF2-40B4-BE49-F238E27FC236}">
                <a16:creationId xmlns:a16="http://schemas.microsoft.com/office/drawing/2014/main" id="{5B187B28-42AB-EC2C-7324-35F6005E06AA}"/>
              </a:ext>
            </a:extLst>
          </p:cNvPr>
          <p:cNvSpPr>
            <a:spLocks noGrp="1"/>
          </p:cNvSpPr>
          <p:nvPr>
            <p:ph type="subTitle" idx="1"/>
          </p:nvPr>
        </p:nvSpPr>
        <p:spPr>
          <a:xfrm>
            <a:off x="1398639" y="4833529"/>
            <a:ext cx="9144000" cy="1655762"/>
          </a:xfrm>
        </p:spPr>
        <p:txBody>
          <a:bodyPr>
            <a:normAutofit lnSpcReduction="10000"/>
          </a:bodyPr>
          <a:lstStyle/>
          <a:p>
            <a:r>
              <a:rPr lang="en-GB" b="1" dirty="0">
                <a:solidFill>
                  <a:srgbClr val="005C61"/>
                </a:solidFill>
              </a:rPr>
              <a:t>Mahesh Rani Kamilus</a:t>
            </a:r>
          </a:p>
          <a:p>
            <a:r>
              <a:rPr lang="en-GB" b="1" dirty="0">
                <a:solidFill>
                  <a:srgbClr val="005C61"/>
                </a:solidFill>
              </a:rPr>
              <a:t>2805500k</a:t>
            </a:r>
          </a:p>
          <a:p>
            <a:r>
              <a:rPr lang="en-GB" b="1" dirty="0">
                <a:solidFill>
                  <a:srgbClr val="005C61"/>
                </a:solidFill>
              </a:rPr>
              <a:t>M.Sc. – Biotechnology</a:t>
            </a:r>
          </a:p>
          <a:p>
            <a:r>
              <a:rPr lang="en-GB" b="1" dirty="0">
                <a:solidFill>
                  <a:srgbClr val="005C61"/>
                </a:solidFill>
              </a:rPr>
              <a:t>Supervised by Dr. Pawel Herzyk</a:t>
            </a:r>
          </a:p>
        </p:txBody>
      </p:sp>
      <p:sp>
        <p:nvSpPr>
          <p:cNvPr id="4" name="Rectangle 12">
            <a:extLst>
              <a:ext uri="{FF2B5EF4-FFF2-40B4-BE49-F238E27FC236}">
                <a16:creationId xmlns:a16="http://schemas.microsoft.com/office/drawing/2014/main" id="{8BB57299-96B2-1937-4B63-BE33D225AB8F}"/>
              </a:ext>
            </a:extLst>
          </p:cNvPr>
          <p:cNvSpPr>
            <a:spLocks noChangeArrowheads="1"/>
          </p:cNvSpPr>
          <p:nvPr/>
        </p:nvSpPr>
        <p:spPr bwMode="auto">
          <a:xfrm>
            <a:off x="0" y="-44245"/>
            <a:ext cx="12192000" cy="1381125"/>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5" name="Picture 7" descr="CollMVLS_keyline.png">
            <a:extLst>
              <a:ext uri="{FF2B5EF4-FFF2-40B4-BE49-F238E27FC236}">
                <a16:creationId xmlns:a16="http://schemas.microsoft.com/office/drawing/2014/main" id="{4688CBBB-E38C-269A-B40B-E48CAA50F4CA}"/>
              </a:ext>
            </a:extLst>
          </p:cNvPr>
          <p:cNvPicPr>
            <a:picLocks noChangeAspect="1"/>
          </p:cNvPicPr>
          <p:nvPr/>
        </p:nvPicPr>
        <p:blipFill>
          <a:blip r:embed="rId2"/>
          <a:srcRect/>
          <a:stretch>
            <a:fillRect/>
          </a:stretch>
        </p:blipFill>
        <p:spPr bwMode="auto">
          <a:xfrm>
            <a:off x="381000" y="182880"/>
            <a:ext cx="6629400" cy="817245"/>
          </a:xfrm>
          <a:prstGeom prst="rect">
            <a:avLst/>
          </a:prstGeom>
          <a:noFill/>
          <a:ln w="9525">
            <a:noFill/>
            <a:miter lim="800000"/>
            <a:headEnd/>
            <a:tailEnd/>
          </a:ln>
        </p:spPr>
      </p:pic>
      <p:sp>
        <p:nvSpPr>
          <p:cNvPr id="6" name="Rectangle 12">
            <a:extLst>
              <a:ext uri="{FF2B5EF4-FFF2-40B4-BE49-F238E27FC236}">
                <a16:creationId xmlns:a16="http://schemas.microsoft.com/office/drawing/2014/main" id="{51792CA8-B99F-1360-7C20-118EF1F0E629}"/>
              </a:ext>
            </a:extLst>
          </p:cNvPr>
          <p:cNvSpPr>
            <a:spLocks noChangeArrowheads="1"/>
          </p:cNvSpPr>
          <p:nvPr/>
        </p:nvSpPr>
        <p:spPr bwMode="auto">
          <a:xfrm>
            <a:off x="4913" y="6489291"/>
            <a:ext cx="12192000" cy="279910"/>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spTree>
    <p:extLst>
      <p:ext uri="{BB962C8B-B14F-4D97-AF65-F5344CB8AC3E}">
        <p14:creationId xmlns:p14="http://schemas.microsoft.com/office/powerpoint/2010/main" val="32729827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6A601E5-C2A6-A770-5518-232ABEB0E018}"/>
              </a:ext>
            </a:extLst>
          </p:cNvPr>
          <p:cNvGrpSpPr/>
          <p:nvPr/>
        </p:nvGrpSpPr>
        <p:grpSpPr>
          <a:xfrm>
            <a:off x="0" y="-95370"/>
            <a:ext cx="12192000" cy="1085817"/>
            <a:chOff x="0" y="-95370"/>
            <a:chExt cx="12192000" cy="1085817"/>
          </a:xfrm>
        </p:grpSpPr>
        <p:sp>
          <p:nvSpPr>
            <p:cNvPr id="4" name="Rectangle 12">
              <a:extLst>
                <a:ext uri="{FF2B5EF4-FFF2-40B4-BE49-F238E27FC236}">
                  <a16:creationId xmlns:a16="http://schemas.microsoft.com/office/drawing/2014/main" id="{BE4FB746-45EB-836F-6575-4BDD2EFC6D13}"/>
                </a:ext>
              </a:extLst>
            </p:cNvPr>
            <p:cNvSpPr>
              <a:spLocks noChangeArrowheads="1"/>
            </p:cNvSpPr>
            <p:nvPr/>
          </p:nvSpPr>
          <p:spPr bwMode="auto">
            <a:xfrm>
              <a:off x="0" y="-95370"/>
              <a:ext cx="12192000" cy="1085817"/>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5" name="Picture 7" descr="CollMVLS_keyline.png">
              <a:extLst>
                <a:ext uri="{FF2B5EF4-FFF2-40B4-BE49-F238E27FC236}">
                  <a16:creationId xmlns:a16="http://schemas.microsoft.com/office/drawing/2014/main" id="{EBEFE7D5-EB74-BBC0-D7A0-AB6FD10E4A81}"/>
                </a:ext>
              </a:extLst>
            </p:cNvPr>
            <p:cNvPicPr>
              <a:picLocks noChangeAspect="1"/>
            </p:cNvPicPr>
            <p:nvPr/>
          </p:nvPicPr>
          <p:blipFill>
            <a:blip r:embed="rId2"/>
            <a:srcRect/>
            <a:stretch>
              <a:fillRect/>
            </a:stretch>
          </p:blipFill>
          <p:spPr bwMode="auto">
            <a:xfrm>
              <a:off x="211393" y="100444"/>
              <a:ext cx="6629400" cy="817245"/>
            </a:xfrm>
            <a:prstGeom prst="rect">
              <a:avLst/>
            </a:prstGeom>
            <a:noFill/>
            <a:ln w="9525">
              <a:noFill/>
              <a:miter lim="800000"/>
              <a:headEnd/>
              <a:tailEnd/>
            </a:ln>
          </p:spPr>
        </p:pic>
      </p:grpSp>
      <p:sp>
        <p:nvSpPr>
          <p:cNvPr id="6" name="TextBox 5">
            <a:extLst>
              <a:ext uri="{FF2B5EF4-FFF2-40B4-BE49-F238E27FC236}">
                <a16:creationId xmlns:a16="http://schemas.microsoft.com/office/drawing/2014/main" id="{0E941E46-36D5-20AA-9DEB-F7265570980E}"/>
              </a:ext>
            </a:extLst>
          </p:cNvPr>
          <p:cNvSpPr txBox="1"/>
          <p:nvPr/>
        </p:nvSpPr>
        <p:spPr>
          <a:xfrm>
            <a:off x="348342" y="1113503"/>
            <a:ext cx="9630229" cy="369332"/>
          </a:xfrm>
          <a:prstGeom prst="rect">
            <a:avLst/>
          </a:prstGeom>
          <a:noFill/>
        </p:spPr>
        <p:txBody>
          <a:bodyPr wrap="square">
            <a:spAutoFit/>
          </a:bodyPr>
          <a:lstStyle/>
          <a:p>
            <a:r>
              <a:rPr lang="en-GB" sz="1800" b="1" dirty="0">
                <a:solidFill>
                  <a:srgbClr val="005C61"/>
                </a:solidFill>
                <a:effectLst/>
                <a:latin typeface="Calibri" panose="020F0502020204030204" pitchFamily="34" charset="0"/>
                <a:ea typeface="Calibri" panose="020F0502020204030204" pitchFamily="34" charset="0"/>
                <a:cs typeface="Times New Roman" panose="02020603050405020304" pitchFamily="18" charset="0"/>
              </a:rPr>
              <a:t>Comparison of Gene ontologies of top 10 DEG’s with the golden standard 2x75- based on pvalue </a:t>
            </a:r>
            <a:endParaRPr lang="en-GB" dirty="0">
              <a:solidFill>
                <a:srgbClr val="005C61"/>
              </a:solidFill>
            </a:endParaRPr>
          </a:p>
        </p:txBody>
      </p:sp>
      <p:grpSp>
        <p:nvGrpSpPr>
          <p:cNvPr id="31" name="Group 30">
            <a:extLst>
              <a:ext uri="{FF2B5EF4-FFF2-40B4-BE49-F238E27FC236}">
                <a16:creationId xmlns:a16="http://schemas.microsoft.com/office/drawing/2014/main" id="{0211F197-CD74-8250-E6EA-E6889964F9A9}"/>
              </a:ext>
            </a:extLst>
          </p:cNvPr>
          <p:cNvGrpSpPr/>
          <p:nvPr/>
        </p:nvGrpSpPr>
        <p:grpSpPr>
          <a:xfrm>
            <a:off x="87331" y="1969928"/>
            <a:ext cx="6879526" cy="3414872"/>
            <a:chOff x="65560" y="2136842"/>
            <a:chExt cx="7291604" cy="2862143"/>
          </a:xfrm>
        </p:grpSpPr>
        <p:pic>
          <p:nvPicPr>
            <p:cNvPr id="29" name="Picture 28" descr="A graph with text and numbers&#10;&#10;Description automatically generated">
              <a:extLst>
                <a:ext uri="{FF2B5EF4-FFF2-40B4-BE49-F238E27FC236}">
                  <a16:creationId xmlns:a16="http://schemas.microsoft.com/office/drawing/2014/main" id="{A354D875-2911-A1E2-3B4B-38A92B3004D1}"/>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5560" y="2713366"/>
              <a:ext cx="6719869" cy="2285619"/>
            </a:xfrm>
            <a:prstGeom prst="rect">
              <a:avLst/>
            </a:prstGeom>
            <a:noFill/>
            <a:ln>
              <a:noFill/>
            </a:ln>
          </p:spPr>
        </p:pic>
        <p:sp>
          <p:nvSpPr>
            <p:cNvPr id="30" name="TextBox 29">
              <a:extLst>
                <a:ext uri="{FF2B5EF4-FFF2-40B4-BE49-F238E27FC236}">
                  <a16:creationId xmlns:a16="http://schemas.microsoft.com/office/drawing/2014/main" id="{FD4DEF74-802F-B28D-3900-38A22594A3ED}"/>
                </a:ext>
              </a:extLst>
            </p:cNvPr>
            <p:cNvSpPr txBox="1"/>
            <p:nvPr/>
          </p:nvSpPr>
          <p:spPr>
            <a:xfrm>
              <a:off x="211393" y="2136842"/>
              <a:ext cx="7145771" cy="375552"/>
            </a:xfrm>
            <a:prstGeom prst="rect">
              <a:avLst/>
            </a:prstGeom>
            <a:noFill/>
          </p:spPr>
          <p:txBody>
            <a:bodyPr wrap="square">
              <a:spAutoFit/>
            </a:bodyPr>
            <a:lstStyle/>
            <a:p>
              <a:pPr>
                <a:lnSpc>
                  <a:spcPct val="107000"/>
                </a:lnSpc>
                <a:spcAft>
                  <a:spcPts val="1134"/>
                </a:spcAft>
              </a:pPr>
              <a:r>
                <a:rPr lang="en-GB" b="1" kern="100" dirty="0">
                  <a:latin typeface="Calibri" panose="020F0502020204030204" pitchFamily="34" charset="0"/>
                  <a:ea typeface="Calibri" panose="020F0502020204030204" pitchFamily="34" charset="0"/>
                  <a:cs typeface="Times New Roman" panose="02020603050405020304" pitchFamily="18" charset="0"/>
                </a:rPr>
                <a:t>a. 2x75 HDC1compCvsHDC1compSalt</a:t>
              </a:r>
              <a:endParaRPr lang="en-GB" kern="100" dirty="0">
                <a:latin typeface="Calibri" panose="020F0502020204030204" pitchFamily="34" charset="0"/>
                <a:ea typeface="Calibri" panose="020F0502020204030204" pitchFamily="34" charset="0"/>
                <a:cs typeface="Times New Roman" panose="02020603050405020304" pitchFamily="18" charset="0"/>
              </a:endParaRPr>
            </a:p>
          </p:txBody>
        </p:sp>
      </p:grpSp>
      <p:pic>
        <p:nvPicPr>
          <p:cNvPr id="37" name="Picture 36">
            <a:extLst>
              <a:ext uri="{FF2B5EF4-FFF2-40B4-BE49-F238E27FC236}">
                <a16:creationId xmlns:a16="http://schemas.microsoft.com/office/drawing/2014/main" id="{6D278AF0-4976-1CFA-2EE1-8D7558255F9C}"/>
              </a:ext>
            </a:extLst>
          </p:cNvPr>
          <p:cNvPicPr>
            <a:picLocks noChangeAspect="1"/>
          </p:cNvPicPr>
          <p:nvPr/>
        </p:nvPicPr>
        <p:blipFill>
          <a:blip r:embed="rId4"/>
          <a:stretch>
            <a:fillRect/>
          </a:stretch>
        </p:blipFill>
        <p:spPr>
          <a:xfrm>
            <a:off x="6966857" y="1605891"/>
            <a:ext cx="4789840" cy="4778954"/>
          </a:xfrm>
          <a:prstGeom prst="rect">
            <a:avLst/>
          </a:prstGeom>
        </p:spPr>
      </p:pic>
    </p:spTree>
    <p:extLst>
      <p:ext uri="{BB962C8B-B14F-4D97-AF65-F5344CB8AC3E}">
        <p14:creationId xmlns:p14="http://schemas.microsoft.com/office/powerpoint/2010/main" val="21049864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6A601E5-C2A6-A770-5518-232ABEB0E018}"/>
              </a:ext>
            </a:extLst>
          </p:cNvPr>
          <p:cNvGrpSpPr/>
          <p:nvPr/>
        </p:nvGrpSpPr>
        <p:grpSpPr>
          <a:xfrm>
            <a:off x="0" y="-95370"/>
            <a:ext cx="12192000" cy="1085817"/>
            <a:chOff x="0" y="-95370"/>
            <a:chExt cx="12192000" cy="1085817"/>
          </a:xfrm>
        </p:grpSpPr>
        <p:sp>
          <p:nvSpPr>
            <p:cNvPr id="4" name="Rectangle 12">
              <a:extLst>
                <a:ext uri="{FF2B5EF4-FFF2-40B4-BE49-F238E27FC236}">
                  <a16:creationId xmlns:a16="http://schemas.microsoft.com/office/drawing/2014/main" id="{BE4FB746-45EB-836F-6575-4BDD2EFC6D13}"/>
                </a:ext>
              </a:extLst>
            </p:cNvPr>
            <p:cNvSpPr>
              <a:spLocks noChangeArrowheads="1"/>
            </p:cNvSpPr>
            <p:nvPr/>
          </p:nvSpPr>
          <p:spPr bwMode="auto">
            <a:xfrm>
              <a:off x="0" y="-95370"/>
              <a:ext cx="12192000" cy="1085817"/>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5" name="Picture 7" descr="CollMVLS_keyline.png">
              <a:extLst>
                <a:ext uri="{FF2B5EF4-FFF2-40B4-BE49-F238E27FC236}">
                  <a16:creationId xmlns:a16="http://schemas.microsoft.com/office/drawing/2014/main" id="{EBEFE7D5-EB74-BBC0-D7A0-AB6FD10E4A81}"/>
                </a:ext>
              </a:extLst>
            </p:cNvPr>
            <p:cNvPicPr>
              <a:picLocks noChangeAspect="1"/>
            </p:cNvPicPr>
            <p:nvPr/>
          </p:nvPicPr>
          <p:blipFill>
            <a:blip r:embed="rId2"/>
            <a:srcRect/>
            <a:stretch>
              <a:fillRect/>
            </a:stretch>
          </p:blipFill>
          <p:spPr bwMode="auto">
            <a:xfrm>
              <a:off x="211393" y="100444"/>
              <a:ext cx="6629400" cy="817245"/>
            </a:xfrm>
            <a:prstGeom prst="rect">
              <a:avLst/>
            </a:prstGeom>
            <a:noFill/>
            <a:ln w="9525">
              <a:noFill/>
              <a:miter lim="800000"/>
              <a:headEnd/>
              <a:tailEnd/>
            </a:ln>
          </p:spPr>
        </p:pic>
      </p:grpSp>
      <p:sp>
        <p:nvSpPr>
          <p:cNvPr id="2" name="TextBox 1">
            <a:extLst>
              <a:ext uri="{FF2B5EF4-FFF2-40B4-BE49-F238E27FC236}">
                <a16:creationId xmlns:a16="http://schemas.microsoft.com/office/drawing/2014/main" id="{B176BD8A-7990-1340-DC96-231EC7AFD72D}"/>
              </a:ext>
            </a:extLst>
          </p:cNvPr>
          <p:cNvSpPr txBox="1"/>
          <p:nvPr/>
        </p:nvSpPr>
        <p:spPr>
          <a:xfrm>
            <a:off x="355599" y="1113503"/>
            <a:ext cx="10457544" cy="369332"/>
          </a:xfrm>
          <a:prstGeom prst="rect">
            <a:avLst/>
          </a:prstGeom>
          <a:noFill/>
        </p:spPr>
        <p:txBody>
          <a:bodyPr wrap="square">
            <a:spAutoFit/>
          </a:bodyPr>
          <a:lstStyle/>
          <a:p>
            <a:r>
              <a:rPr lang="en-GB" sz="1800" b="1" dirty="0">
                <a:solidFill>
                  <a:srgbClr val="005C61"/>
                </a:solidFill>
                <a:effectLst/>
                <a:latin typeface="Calibri" panose="020F0502020204030204" pitchFamily="34" charset="0"/>
                <a:ea typeface="Calibri" panose="020F0502020204030204" pitchFamily="34" charset="0"/>
                <a:cs typeface="Times New Roman" panose="02020603050405020304" pitchFamily="18" charset="0"/>
              </a:rPr>
              <a:t>Comparison of Gene ontologies of top 10 DEG’s with the golden standard 2x75- based on log fold change </a:t>
            </a:r>
            <a:endParaRPr lang="en-GB" dirty="0">
              <a:solidFill>
                <a:srgbClr val="005C61"/>
              </a:solidFill>
            </a:endParaRPr>
          </a:p>
        </p:txBody>
      </p:sp>
      <p:pic>
        <p:nvPicPr>
          <p:cNvPr id="6" name="Picture 2">
            <a:extLst>
              <a:ext uri="{FF2B5EF4-FFF2-40B4-BE49-F238E27FC236}">
                <a16:creationId xmlns:a16="http://schemas.microsoft.com/office/drawing/2014/main" id="{F19C6073-792D-588B-977C-70137669D62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365828"/>
            <a:ext cx="7071212" cy="291737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DCE7686-6B4B-33C7-1284-9D1EEF97C660}"/>
              </a:ext>
            </a:extLst>
          </p:cNvPr>
          <p:cNvSpPr txBox="1"/>
          <p:nvPr/>
        </p:nvSpPr>
        <p:spPr>
          <a:xfrm>
            <a:off x="277857" y="1798740"/>
            <a:ext cx="8638491" cy="375552"/>
          </a:xfrm>
          <a:prstGeom prst="rect">
            <a:avLst/>
          </a:prstGeom>
          <a:noFill/>
        </p:spPr>
        <p:txBody>
          <a:bodyPr wrap="square">
            <a:spAutoFit/>
          </a:bodyPr>
          <a:lstStyle/>
          <a:p>
            <a:pPr>
              <a:lnSpc>
                <a:spcPct val="107000"/>
              </a:lnSpc>
              <a:spcAft>
                <a:spcPts val="1134"/>
              </a:spcAft>
            </a:pPr>
            <a:r>
              <a:rPr lang="en-GB" b="1" kern="100" dirty="0">
                <a:solidFill>
                  <a:srgbClr val="005C61"/>
                </a:solidFill>
                <a:latin typeface="Calibri" panose="020F0502020204030204" pitchFamily="34" charset="0"/>
                <a:ea typeface="Calibri" panose="020F0502020204030204" pitchFamily="34" charset="0"/>
                <a:cs typeface="Times New Roman" panose="02020603050405020304" pitchFamily="18" charset="0"/>
              </a:rPr>
              <a:t>a. 2x75 HDC1compCvsHDC1compSalt</a:t>
            </a:r>
            <a:endParaRPr lang="en-GB" kern="100" dirty="0">
              <a:solidFill>
                <a:srgbClr val="005C61"/>
              </a:solidFill>
              <a:latin typeface="Calibri" panose="020F0502020204030204" pitchFamily="34" charset="0"/>
              <a:ea typeface="Calibri" panose="020F0502020204030204" pitchFamily="34" charset="0"/>
              <a:cs typeface="Times New Roman" panose="02020603050405020304" pitchFamily="18" charset="0"/>
            </a:endParaRPr>
          </a:p>
        </p:txBody>
      </p:sp>
      <p:pic>
        <p:nvPicPr>
          <p:cNvPr id="11" name="Picture 10">
            <a:extLst>
              <a:ext uri="{FF2B5EF4-FFF2-40B4-BE49-F238E27FC236}">
                <a16:creationId xmlns:a16="http://schemas.microsoft.com/office/drawing/2014/main" id="{F261D8E4-7633-41E5-BBE0-BFCA8DE761B5}"/>
              </a:ext>
            </a:extLst>
          </p:cNvPr>
          <p:cNvPicPr>
            <a:picLocks noChangeAspect="1"/>
          </p:cNvPicPr>
          <p:nvPr/>
        </p:nvPicPr>
        <p:blipFill>
          <a:blip r:embed="rId4"/>
          <a:stretch>
            <a:fillRect/>
          </a:stretch>
        </p:blipFill>
        <p:spPr>
          <a:xfrm>
            <a:off x="7071212" y="1602731"/>
            <a:ext cx="4858294" cy="4895897"/>
          </a:xfrm>
          <a:prstGeom prst="rect">
            <a:avLst/>
          </a:prstGeom>
        </p:spPr>
      </p:pic>
    </p:spTree>
    <p:extLst>
      <p:ext uri="{BB962C8B-B14F-4D97-AF65-F5344CB8AC3E}">
        <p14:creationId xmlns:p14="http://schemas.microsoft.com/office/powerpoint/2010/main" val="38201241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6A601E5-C2A6-A770-5518-232ABEB0E018}"/>
              </a:ext>
            </a:extLst>
          </p:cNvPr>
          <p:cNvGrpSpPr/>
          <p:nvPr/>
        </p:nvGrpSpPr>
        <p:grpSpPr>
          <a:xfrm>
            <a:off x="0" y="-95370"/>
            <a:ext cx="12192000" cy="1085817"/>
            <a:chOff x="0" y="-95370"/>
            <a:chExt cx="12192000" cy="1085817"/>
          </a:xfrm>
        </p:grpSpPr>
        <p:sp>
          <p:nvSpPr>
            <p:cNvPr id="4" name="Rectangle 12">
              <a:extLst>
                <a:ext uri="{FF2B5EF4-FFF2-40B4-BE49-F238E27FC236}">
                  <a16:creationId xmlns:a16="http://schemas.microsoft.com/office/drawing/2014/main" id="{BE4FB746-45EB-836F-6575-4BDD2EFC6D13}"/>
                </a:ext>
              </a:extLst>
            </p:cNvPr>
            <p:cNvSpPr>
              <a:spLocks noChangeArrowheads="1"/>
            </p:cNvSpPr>
            <p:nvPr/>
          </p:nvSpPr>
          <p:spPr bwMode="auto">
            <a:xfrm>
              <a:off x="0" y="-95370"/>
              <a:ext cx="12192000" cy="1085817"/>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5" name="Picture 7" descr="CollMVLS_keyline.png">
              <a:extLst>
                <a:ext uri="{FF2B5EF4-FFF2-40B4-BE49-F238E27FC236}">
                  <a16:creationId xmlns:a16="http://schemas.microsoft.com/office/drawing/2014/main" id="{EBEFE7D5-EB74-BBC0-D7A0-AB6FD10E4A81}"/>
                </a:ext>
              </a:extLst>
            </p:cNvPr>
            <p:cNvPicPr>
              <a:picLocks noChangeAspect="1"/>
            </p:cNvPicPr>
            <p:nvPr/>
          </p:nvPicPr>
          <p:blipFill>
            <a:blip r:embed="rId2"/>
            <a:srcRect/>
            <a:stretch>
              <a:fillRect/>
            </a:stretch>
          </p:blipFill>
          <p:spPr bwMode="auto">
            <a:xfrm>
              <a:off x="211393" y="100444"/>
              <a:ext cx="6629400" cy="817245"/>
            </a:xfrm>
            <a:prstGeom prst="rect">
              <a:avLst/>
            </a:prstGeom>
            <a:noFill/>
            <a:ln w="9525">
              <a:noFill/>
              <a:miter lim="800000"/>
              <a:headEnd/>
              <a:tailEnd/>
            </a:ln>
          </p:spPr>
        </p:pic>
      </p:grpSp>
      <p:sp>
        <p:nvSpPr>
          <p:cNvPr id="6" name="TextBox 5">
            <a:extLst>
              <a:ext uri="{FF2B5EF4-FFF2-40B4-BE49-F238E27FC236}">
                <a16:creationId xmlns:a16="http://schemas.microsoft.com/office/drawing/2014/main" id="{CBB5A131-1B79-9030-0EDC-0E9FC471B4BA}"/>
              </a:ext>
            </a:extLst>
          </p:cNvPr>
          <p:cNvSpPr txBox="1"/>
          <p:nvPr/>
        </p:nvSpPr>
        <p:spPr>
          <a:xfrm>
            <a:off x="478093" y="1113503"/>
            <a:ext cx="6096000" cy="369332"/>
          </a:xfrm>
          <a:prstGeom prst="rect">
            <a:avLst/>
          </a:prstGeom>
          <a:noFill/>
        </p:spPr>
        <p:txBody>
          <a:bodyPr wrap="square">
            <a:spAutoFit/>
          </a:bodyPr>
          <a:lstStyle/>
          <a:p>
            <a:r>
              <a:rPr lang="en-GB" b="1" dirty="0">
                <a:solidFill>
                  <a:srgbClr val="005C61"/>
                </a:solidFill>
              </a:rPr>
              <a:t>Key Takeaways:</a:t>
            </a:r>
            <a:endParaRPr lang="en-GB" dirty="0">
              <a:solidFill>
                <a:srgbClr val="005C61"/>
              </a:solidFill>
            </a:endParaRPr>
          </a:p>
        </p:txBody>
      </p:sp>
      <p:sp>
        <p:nvSpPr>
          <p:cNvPr id="8" name="TextBox 7">
            <a:extLst>
              <a:ext uri="{FF2B5EF4-FFF2-40B4-BE49-F238E27FC236}">
                <a16:creationId xmlns:a16="http://schemas.microsoft.com/office/drawing/2014/main" id="{078F4E2F-671B-8BD9-12A9-B3E6382A4606}"/>
              </a:ext>
            </a:extLst>
          </p:cNvPr>
          <p:cNvSpPr txBox="1"/>
          <p:nvPr/>
        </p:nvSpPr>
        <p:spPr>
          <a:xfrm>
            <a:off x="478093" y="3228518"/>
            <a:ext cx="6096000" cy="369332"/>
          </a:xfrm>
          <a:prstGeom prst="rect">
            <a:avLst/>
          </a:prstGeom>
          <a:noFill/>
        </p:spPr>
        <p:txBody>
          <a:bodyPr wrap="square">
            <a:spAutoFit/>
          </a:bodyPr>
          <a:lstStyle/>
          <a:p>
            <a:r>
              <a:rPr lang="en-GB" b="1" dirty="0">
                <a:solidFill>
                  <a:srgbClr val="005C61"/>
                </a:solidFill>
              </a:rPr>
              <a:t>Limitations:</a:t>
            </a:r>
            <a:endParaRPr lang="en-GB" dirty="0">
              <a:solidFill>
                <a:srgbClr val="005C61"/>
              </a:solidFill>
            </a:endParaRPr>
          </a:p>
        </p:txBody>
      </p:sp>
      <p:sp>
        <p:nvSpPr>
          <p:cNvPr id="9" name="TextBox 8">
            <a:extLst>
              <a:ext uri="{FF2B5EF4-FFF2-40B4-BE49-F238E27FC236}">
                <a16:creationId xmlns:a16="http://schemas.microsoft.com/office/drawing/2014/main" id="{59A3398F-A2AD-46FA-2C40-F0698E59DDD0}"/>
              </a:ext>
            </a:extLst>
          </p:cNvPr>
          <p:cNvSpPr txBox="1"/>
          <p:nvPr/>
        </p:nvSpPr>
        <p:spPr>
          <a:xfrm>
            <a:off x="812799" y="1719943"/>
            <a:ext cx="10319657" cy="1477328"/>
          </a:xfrm>
          <a:prstGeom prst="rect">
            <a:avLst/>
          </a:prstGeom>
          <a:noFill/>
        </p:spPr>
        <p:txBody>
          <a:bodyPr wrap="square" rtlCol="0">
            <a:spAutoFit/>
          </a:bodyPr>
          <a:lstStyle/>
          <a:p>
            <a:pPr marL="285750" indent="-285750">
              <a:buFont typeface="Wingdings" panose="05000000000000000000" pitchFamily="2" charset="2"/>
              <a:buChar char="§"/>
            </a:pPr>
            <a:r>
              <a:rPr lang="en-GB" dirty="0"/>
              <a:t>2x75 , could be replaced with 2x59.</a:t>
            </a:r>
          </a:p>
          <a:p>
            <a:pPr marL="285750" indent="-285750">
              <a:buFont typeface="Wingdings" panose="05000000000000000000" pitchFamily="2" charset="2"/>
              <a:buChar char="§"/>
            </a:pPr>
            <a:r>
              <a:rPr lang="en-GB" dirty="0"/>
              <a:t>Cost-effective alternate.</a:t>
            </a:r>
          </a:p>
          <a:p>
            <a:pPr marL="285750" indent="-285750">
              <a:buFont typeface="Wingdings" panose="05000000000000000000" pitchFamily="2" charset="2"/>
              <a:buChar char="§"/>
            </a:pPr>
            <a:r>
              <a:rPr lang="en-GB" dirty="0"/>
              <a:t>No compromise in the standard of the result.</a:t>
            </a:r>
          </a:p>
          <a:p>
            <a:pPr marL="285750" indent="-285750">
              <a:buFont typeface="Wingdings" panose="05000000000000000000" pitchFamily="2" charset="2"/>
              <a:buChar char="§"/>
            </a:pPr>
            <a:r>
              <a:rPr lang="en-GB" dirty="0"/>
              <a:t>We can suggest 100 cycle kit instead of 200 cycle kit for the Nextseq200.</a:t>
            </a:r>
          </a:p>
          <a:p>
            <a:pPr marL="285750" indent="-285750">
              <a:buFont typeface="Wingdings" panose="05000000000000000000" pitchFamily="2" charset="2"/>
              <a:buChar char="§"/>
            </a:pPr>
            <a:r>
              <a:rPr lang="en-GB" dirty="0"/>
              <a:t>PE performed well than the SE.</a:t>
            </a:r>
          </a:p>
        </p:txBody>
      </p:sp>
      <p:sp>
        <p:nvSpPr>
          <p:cNvPr id="10" name="TextBox 9">
            <a:extLst>
              <a:ext uri="{FF2B5EF4-FFF2-40B4-BE49-F238E27FC236}">
                <a16:creationId xmlns:a16="http://schemas.microsoft.com/office/drawing/2014/main" id="{3A90B704-DF6C-C9ED-0BE2-31A8B063CE4F}"/>
              </a:ext>
            </a:extLst>
          </p:cNvPr>
          <p:cNvSpPr txBox="1"/>
          <p:nvPr/>
        </p:nvSpPr>
        <p:spPr>
          <a:xfrm>
            <a:off x="865414" y="3748202"/>
            <a:ext cx="6161315" cy="1200329"/>
          </a:xfrm>
          <a:prstGeom prst="rect">
            <a:avLst/>
          </a:prstGeom>
          <a:noFill/>
        </p:spPr>
        <p:txBody>
          <a:bodyPr wrap="square" rtlCol="0">
            <a:spAutoFit/>
          </a:bodyPr>
          <a:lstStyle/>
          <a:p>
            <a:pPr marL="285750" indent="-285750">
              <a:buFont typeface="Wingdings" panose="05000000000000000000" pitchFamily="2" charset="2"/>
              <a:buChar char="§"/>
            </a:pPr>
            <a:r>
              <a:rPr lang="en-GB" sz="1800" kern="0" dirty="0">
                <a:effectLst/>
                <a:ea typeface="Times New Roman" panose="02020603050405020304" pitchFamily="18" charset="0"/>
                <a:cs typeface="Times New Roman" panose="02020603050405020304" pitchFamily="18" charset="0"/>
              </a:rPr>
              <a:t>Single Data Set Limitation</a:t>
            </a:r>
          </a:p>
          <a:p>
            <a:pPr marL="285750" indent="-285750">
              <a:buFont typeface="Wingdings" panose="05000000000000000000" pitchFamily="2" charset="2"/>
              <a:buChar char="§"/>
            </a:pPr>
            <a:r>
              <a:rPr lang="en-GB" sz="1800" kern="0" dirty="0">
                <a:effectLst/>
                <a:ea typeface="Times New Roman" panose="02020603050405020304" pitchFamily="18" charset="0"/>
                <a:cs typeface="Times New Roman" panose="02020603050405020304" pitchFamily="18" charset="0"/>
              </a:rPr>
              <a:t>Organism-Specific Results</a:t>
            </a:r>
            <a:endParaRPr lang="en-GB" sz="1800" kern="100" dirty="0">
              <a:effectLst/>
              <a:ea typeface="Calibri" panose="020F0502020204030204" pitchFamily="34" charset="0"/>
              <a:cs typeface="Times New Roman" panose="02020603050405020304" pitchFamily="18" charset="0"/>
            </a:endParaRPr>
          </a:p>
          <a:p>
            <a:endParaRPr lang="en-GB" sz="18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GB" dirty="0"/>
          </a:p>
        </p:txBody>
      </p:sp>
      <p:sp>
        <p:nvSpPr>
          <p:cNvPr id="12" name="TextBox 11">
            <a:extLst>
              <a:ext uri="{FF2B5EF4-FFF2-40B4-BE49-F238E27FC236}">
                <a16:creationId xmlns:a16="http://schemas.microsoft.com/office/drawing/2014/main" id="{EBC0E337-1B53-DA17-8008-D490C9AB5D1F}"/>
              </a:ext>
            </a:extLst>
          </p:cNvPr>
          <p:cNvSpPr txBox="1"/>
          <p:nvPr/>
        </p:nvSpPr>
        <p:spPr>
          <a:xfrm>
            <a:off x="544284" y="4920006"/>
            <a:ext cx="6096000" cy="369332"/>
          </a:xfrm>
          <a:prstGeom prst="rect">
            <a:avLst/>
          </a:prstGeom>
          <a:noFill/>
        </p:spPr>
        <p:txBody>
          <a:bodyPr wrap="square">
            <a:spAutoFit/>
          </a:bodyPr>
          <a:lstStyle/>
          <a:p>
            <a:r>
              <a:rPr lang="en-GB" b="1" dirty="0">
                <a:solidFill>
                  <a:srgbClr val="005C61"/>
                </a:solidFill>
              </a:rPr>
              <a:t>Future works:</a:t>
            </a:r>
            <a:endParaRPr lang="en-GB" dirty="0"/>
          </a:p>
        </p:txBody>
      </p:sp>
      <p:sp>
        <p:nvSpPr>
          <p:cNvPr id="14" name="TextBox 13">
            <a:extLst>
              <a:ext uri="{FF2B5EF4-FFF2-40B4-BE49-F238E27FC236}">
                <a16:creationId xmlns:a16="http://schemas.microsoft.com/office/drawing/2014/main" id="{152CAB42-229E-F755-64E6-E5AA8DA0891C}"/>
              </a:ext>
            </a:extLst>
          </p:cNvPr>
          <p:cNvSpPr txBox="1"/>
          <p:nvPr/>
        </p:nvSpPr>
        <p:spPr>
          <a:xfrm>
            <a:off x="341084" y="5208426"/>
            <a:ext cx="8650515" cy="652551"/>
          </a:xfrm>
          <a:prstGeom prst="rect">
            <a:avLst/>
          </a:prstGeom>
          <a:noFill/>
        </p:spPr>
        <p:txBody>
          <a:bodyPr wrap="square">
            <a:spAutoFit/>
          </a:bodyPr>
          <a:lstStyle/>
          <a:p>
            <a:pPr marL="285750" indent="-285750">
              <a:buFont typeface="Wingdings" panose="05000000000000000000" pitchFamily="2" charset="2"/>
              <a:buChar char="§"/>
            </a:pPr>
            <a:endParaRPr lang="en-GB" dirty="0">
              <a:effectLst/>
            </a:endParaRPr>
          </a:p>
          <a:p>
            <a:pPr lvl="1">
              <a:lnSpc>
                <a:spcPct val="107000"/>
              </a:lnSpc>
              <a:spcAft>
                <a:spcPts val="800"/>
              </a:spcAft>
              <a:buSzPts val="1000"/>
              <a:tabLst>
                <a:tab pos="914400" algn="l"/>
              </a:tabLst>
            </a:pPr>
            <a:r>
              <a:rPr lang="en-GB" kern="0" dirty="0">
                <a:effectLst/>
                <a:ea typeface="Times New Roman" panose="02020603050405020304" pitchFamily="18" charset="0"/>
                <a:cs typeface="Times New Roman" panose="02020603050405020304" pitchFamily="18" charset="0"/>
              </a:rPr>
              <a:t>The ideal scenario involves testing multiple datasets and various model organisms.</a:t>
            </a:r>
            <a:endParaRPr lang="en-GB" kern="100" dirty="0">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844380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61F83CB2-5B7A-2C40-9CDC-D6A27CF2E874}"/>
              </a:ext>
            </a:extLst>
          </p:cNvPr>
          <p:cNvGrpSpPr/>
          <p:nvPr/>
        </p:nvGrpSpPr>
        <p:grpSpPr>
          <a:xfrm>
            <a:off x="0" y="-95370"/>
            <a:ext cx="12192000" cy="1085817"/>
            <a:chOff x="0" y="-95370"/>
            <a:chExt cx="12192000" cy="1085817"/>
          </a:xfrm>
        </p:grpSpPr>
        <p:sp>
          <p:nvSpPr>
            <p:cNvPr id="3" name="Rectangle 12">
              <a:extLst>
                <a:ext uri="{FF2B5EF4-FFF2-40B4-BE49-F238E27FC236}">
                  <a16:creationId xmlns:a16="http://schemas.microsoft.com/office/drawing/2014/main" id="{66ECB593-D1B4-2561-3728-99BA43CDDF38}"/>
                </a:ext>
              </a:extLst>
            </p:cNvPr>
            <p:cNvSpPr>
              <a:spLocks noChangeArrowheads="1"/>
            </p:cNvSpPr>
            <p:nvPr/>
          </p:nvSpPr>
          <p:spPr bwMode="auto">
            <a:xfrm>
              <a:off x="0" y="-95370"/>
              <a:ext cx="12192000" cy="1085817"/>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4" name="Picture 7" descr="CollMVLS_keyline.png">
              <a:extLst>
                <a:ext uri="{FF2B5EF4-FFF2-40B4-BE49-F238E27FC236}">
                  <a16:creationId xmlns:a16="http://schemas.microsoft.com/office/drawing/2014/main" id="{CB9F1E26-A5E4-A564-8416-ED4A5DA671BE}"/>
                </a:ext>
              </a:extLst>
            </p:cNvPr>
            <p:cNvPicPr>
              <a:picLocks noChangeAspect="1"/>
            </p:cNvPicPr>
            <p:nvPr/>
          </p:nvPicPr>
          <p:blipFill>
            <a:blip r:embed="rId2"/>
            <a:srcRect/>
            <a:stretch>
              <a:fillRect/>
            </a:stretch>
          </p:blipFill>
          <p:spPr bwMode="auto">
            <a:xfrm>
              <a:off x="211393" y="100444"/>
              <a:ext cx="6629400" cy="817245"/>
            </a:xfrm>
            <a:prstGeom prst="rect">
              <a:avLst/>
            </a:prstGeom>
            <a:noFill/>
            <a:ln w="9525">
              <a:noFill/>
              <a:miter lim="800000"/>
              <a:headEnd/>
              <a:tailEnd/>
            </a:ln>
          </p:spPr>
        </p:pic>
      </p:grpSp>
      <p:pic>
        <p:nvPicPr>
          <p:cNvPr id="10" name="Picture 9">
            <a:extLst>
              <a:ext uri="{FF2B5EF4-FFF2-40B4-BE49-F238E27FC236}">
                <a16:creationId xmlns:a16="http://schemas.microsoft.com/office/drawing/2014/main" id="{3B156290-CAED-4827-67FC-1E31BD41503A}"/>
              </a:ext>
            </a:extLst>
          </p:cNvPr>
          <p:cNvPicPr>
            <a:picLocks noChangeAspect="1"/>
          </p:cNvPicPr>
          <p:nvPr/>
        </p:nvPicPr>
        <p:blipFill>
          <a:blip r:embed="rId3"/>
          <a:stretch>
            <a:fillRect/>
          </a:stretch>
        </p:blipFill>
        <p:spPr>
          <a:xfrm>
            <a:off x="3613992" y="2250590"/>
            <a:ext cx="4964016" cy="2356819"/>
          </a:xfrm>
          <a:prstGeom prst="rect">
            <a:avLst/>
          </a:prstGeom>
        </p:spPr>
      </p:pic>
    </p:spTree>
    <p:extLst>
      <p:ext uri="{BB962C8B-B14F-4D97-AF65-F5344CB8AC3E}">
        <p14:creationId xmlns:p14="http://schemas.microsoft.com/office/powerpoint/2010/main" val="1130890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2">
            <a:extLst>
              <a:ext uri="{FF2B5EF4-FFF2-40B4-BE49-F238E27FC236}">
                <a16:creationId xmlns:a16="http://schemas.microsoft.com/office/drawing/2014/main" id="{DE5E124E-7056-80F8-399E-69B2ED4A3B2E}"/>
              </a:ext>
            </a:extLst>
          </p:cNvPr>
          <p:cNvSpPr>
            <a:spLocks noChangeArrowheads="1"/>
          </p:cNvSpPr>
          <p:nvPr/>
        </p:nvSpPr>
        <p:spPr bwMode="auto">
          <a:xfrm>
            <a:off x="0" y="-21701"/>
            <a:ext cx="12192000" cy="1400676"/>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3" name="Picture 7" descr="CollMVLS_keyline.png">
            <a:extLst>
              <a:ext uri="{FF2B5EF4-FFF2-40B4-BE49-F238E27FC236}">
                <a16:creationId xmlns:a16="http://schemas.microsoft.com/office/drawing/2014/main" id="{0CC05EE3-1E4A-EB24-9B88-BDEF0DDFA8D7}"/>
              </a:ext>
            </a:extLst>
          </p:cNvPr>
          <p:cNvPicPr>
            <a:picLocks noChangeAspect="1"/>
          </p:cNvPicPr>
          <p:nvPr/>
        </p:nvPicPr>
        <p:blipFill>
          <a:blip r:embed="rId3"/>
          <a:srcRect/>
          <a:stretch>
            <a:fillRect/>
          </a:stretch>
        </p:blipFill>
        <p:spPr bwMode="auto">
          <a:xfrm>
            <a:off x="248265" y="207886"/>
            <a:ext cx="6629400" cy="817245"/>
          </a:xfrm>
          <a:prstGeom prst="rect">
            <a:avLst/>
          </a:prstGeom>
          <a:noFill/>
          <a:ln w="9525">
            <a:noFill/>
            <a:miter lim="800000"/>
            <a:headEnd/>
            <a:tailEnd/>
          </a:ln>
        </p:spPr>
      </p:pic>
      <p:sp>
        <p:nvSpPr>
          <p:cNvPr id="4" name="TextBox 3">
            <a:extLst>
              <a:ext uri="{FF2B5EF4-FFF2-40B4-BE49-F238E27FC236}">
                <a16:creationId xmlns:a16="http://schemas.microsoft.com/office/drawing/2014/main" id="{36765635-6601-8B3B-7E46-2D9B087793DC}"/>
              </a:ext>
            </a:extLst>
          </p:cNvPr>
          <p:cNvSpPr txBox="1"/>
          <p:nvPr/>
        </p:nvSpPr>
        <p:spPr>
          <a:xfrm>
            <a:off x="579120" y="1684020"/>
            <a:ext cx="2926080" cy="523220"/>
          </a:xfrm>
          <a:prstGeom prst="rect">
            <a:avLst/>
          </a:prstGeom>
          <a:noFill/>
        </p:spPr>
        <p:txBody>
          <a:bodyPr wrap="square" rtlCol="0">
            <a:spAutoFit/>
          </a:bodyPr>
          <a:lstStyle/>
          <a:p>
            <a:r>
              <a:rPr lang="en-GB" sz="2800" b="1" dirty="0">
                <a:solidFill>
                  <a:srgbClr val="005C61"/>
                </a:solidFill>
              </a:rPr>
              <a:t>What is RNA seq?</a:t>
            </a:r>
          </a:p>
        </p:txBody>
      </p:sp>
      <p:sp>
        <p:nvSpPr>
          <p:cNvPr id="7" name="TextBox 6">
            <a:extLst>
              <a:ext uri="{FF2B5EF4-FFF2-40B4-BE49-F238E27FC236}">
                <a16:creationId xmlns:a16="http://schemas.microsoft.com/office/drawing/2014/main" id="{8F5BA049-0D8C-97B7-8246-19CC4B56B332}"/>
              </a:ext>
            </a:extLst>
          </p:cNvPr>
          <p:cNvSpPr txBox="1"/>
          <p:nvPr/>
        </p:nvSpPr>
        <p:spPr>
          <a:xfrm>
            <a:off x="1513555" y="2316796"/>
            <a:ext cx="9407626" cy="923330"/>
          </a:xfrm>
          <a:prstGeom prst="rect">
            <a:avLst/>
          </a:prstGeom>
          <a:noFill/>
        </p:spPr>
        <p:txBody>
          <a:bodyPr wrap="square">
            <a:spAutoFit/>
          </a:bodyPr>
          <a:lstStyle/>
          <a:p>
            <a:pPr marL="285750" indent="-285750">
              <a:buFont typeface="Wingdings" panose="05000000000000000000" pitchFamily="2" charset="2"/>
              <a:buChar char="§"/>
            </a:pPr>
            <a:r>
              <a:rPr lang="en-GB" dirty="0"/>
              <a:t>RNA-seq reveals gene expression to gain an understanding across diverse conditions.</a:t>
            </a:r>
          </a:p>
          <a:p>
            <a:pPr marL="285750" indent="-285750">
              <a:buFont typeface="Wingdings" panose="05000000000000000000" pitchFamily="2" charset="2"/>
              <a:buChar char="§"/>
            </a:pPr>
            <a:r>
              <a:rPr lang="en-GB" dirty="0"/>
              <a:t>Gene expression, disease mechanisms, biomarkers, personalized medicine, developmental biology.</a:t>
            </a:r>
          </a:p>
        </p:txBody>
      </p:sp>
      <p:sp>
        <p:nvSpPr>
          <p:cNvPr id="8" name="TextBox 7">
            <a:extLst>
              <a:ext uri="{FF2B5EF4-FFF2-40B4-BE49-F238E27FC236}">
                <a16:creationId xmlns:a16="http://schemas.microsoft.com/office/drawing/2014/main" id="{8E6FDF15-75B1-BF21-43B5-DAE41D26E103}"/>
              </a:ext>
            </a:extLst>
          </p:cNvPr>
          <p:cNvSpPr txBox="1"/>
          <p:nvPr/>
        </p:nvSpPr>
        <p:spPr>
          <a:xfrm>
            <a:off x="579120" y="3349682"/>
            <a:ext cx="2926080" cy="523220"/>
          </a:xfrm>
          <a:prstGeom prst="rect">
            <a:avLst/>
          </a:prstGeom>
          <a:noFill/>
        </p:spPr>
        <p:txBody>
          <a:bodyPr wrap="square" rtlCol="0">
            <a:spAutoFit/>
          </a:bodyPr>
          <a:lstStyle/>
          <a:p>
            <a:r>
              <a:rPr lang="en-GB" sz="2800" b="1" dirty="0">
                <a:solidFill>
                  <a:srgbClr val="005C61"/>
                </a:solidFill>
              </a:rPr>
              <a:t>What are reads?</a:t>
            </a:r>
          </a:p>
        </p:txBody>
      </p:sp>
      <p:sp>
        <p:nvSpPr>
          <p:cNvPr id="10" name="TextBox 9">
            <a:extLst>
              <a:ext uri="{FF2B5EF4-FFF2-40B4-BE49-F238E27FC236}">
                <a16:creationId xmlns:a16="http://schemas.microsoft.com/office/drawing/2014/main" id="{0C65AB16-3616-1F38-3D0E-65D51A07390C}"/>
              </a:ext>
            </a:extLst>
          </p:cNvPr>
          <p:cNvSpPr txBox="1"/>
          <p:nvPr/>
        </p:nvSpPr>
        <p:spPr>
          <a:xfrm>
            <a:off x="1513555" y="3974838"/>
            <a:ext cx="9407626" cy="1200329"/>
          </a:xfrm>
          <a:prstGeom prst="rect">
            <a:avLst/>
          </a:prstGeom>
          <a:noFill/>
        </p:spPr>
        <p:txBody>
          <a:bodyPr wrap="square">
            <a:spAutoFit/>
          </a:bodyPr>
          <a:lstStyle/>
          <a:p>
            <a:pPr marL="285750" indent="-285750">
              <a:buFont typeface="Wingdings" panose="05000000000000000000" pitchFamily="2" charset="2"/>
              <a:buChar char="§"/>
            </a:pPr>
            <a:r>
              <a:rPr lang="en-GB" dirty="0"/>
              <a:t>DNA sequence in the form of short fragments.</a:t>
            </a:r>
          </a:p>
          <a:p>
            <a:pPr marL="285750" indent="-285750">
              <a:buFont typeface="Wingdings" panose="05000000000000000000" pitchFamily="2" charset="2"/>
              <a:buChar char="§"/>
            </a:pPr>
            <a:r>
              <a:rPr lang="en-GB" dirty="0"/>
              <a:t>Read length impacts RNA-seq accuracy, sensitivity, and resolution significantly.</a:t>
            </a:r>
          </a:p>
          <a:p>
            <a:pPr marL="285750" indent="-285750">
              <a:buFont typeface="Wingdings" panose="05000000000000000000" pitchFamily="2" charset="2"/>
              <a:buChar char="§"/>
            </a:pPr>
            <a:r>
              <a:rPr lang="en-GB" dirty="0"/>
              <a:t>Sequencing cost lowered post-2003 human genome completion.</a:t>
            </a:r>
          </a:p>
          <a:p>
            <a:pPr marL="285750" indent="-285750">
              <a:buFont typeface="Wingdings" panose="05000000000000000000" pitchFamily="2" charset="2"/>
              <a:buChar char="§"/>
            </a:pPr>
            <a:r>
              <a:rPr lang="en-GB" dirty="0"/>
              <a:t>Illumina tech produces short reads of variable lengths, varying consumer costs.</a:t>
            </a:r>
          </a:p>
        </p:txBody>
      </p:sp>
    </p:spTree>
    <p:extLst>
      <p:ext uri="{BB962C8B-B14F-4D97-AF65-F5344CB8AC3E}">
        <p14:creationId xmlns:p14="http://schemas.microsoft.com/office/powerpoint/2010/main" val="1779277309"/>
      </p:ext>
    </p:extLst>
  </p:cSld>
  <p:clrMapOvr>
    <a:masterClrMapping/>
  </p:clrMapOvr>
  <p:extLst>
    <p:ext uri="{6950BFC3-D8DA-4A85-94F7-54DA5524770B}">
      <p188:commentRel xmlns:p188="http://schemas.microsoft.com/office/powerpoint/2018/8/main" r:id="rId2"/>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2">
            <a:extLst>
              <a:ext uri="{FF2B5EF4-FFF2-40B4-BE49-F238E27FC236}">
                <a16:creationId xmlns:a16="http://schemas.microsoft.com/office/drawing/2014/main" id="{F495F0A2-DB50-AD21-D660-BC88FDBC2492}"/>
              </a:ext>
            </a:extLst>
          </p:cNvPr>
          <p:cNvSpPr>
            <a:spLocks noChangeArrowheads="1"/>
          </p:cNvSpPr>
          <p:nvPr/>
        </p:nvSpPr>
        <p:spPr bwMode="auto">
          <a:xfrm>
            <a:off x="0" y="-80622"/>
            <a:ext cx="12192000" cy="1208874"/>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3" name="Picture 7" descr="CollMVLS_keyline.png">
            <a:extLst>
              <a:ext uri="{FF2B5EF4-FFF2-40B4-BE49-F238E27FC236}">
                <a16:creationId xmlns:a16="http://schemas.microsoft.com/office/drawing/2014/main" id="{6CEFE87B-12AF-D0C7-4172-894812D63107}"/>
              </a:ext>
            </a:extLst>
          </p:cNvPr>
          <p:cNvPicPr>
            <a:picLocks noChangeAspect="1"/>
          </p:cNvPicPr>
          <p:nvPr/>
        </p:nvPicPr>
        <p:blipFill>
          <a:blip r:embed="rId3"/>
          <a:srcRect/>
          <a:stretch>
            <a:fillRect/>
          </a:stretch>
        </p:blipFill>
        <p:spPr bwMode="auto">
          <a:xfrm>
            <a:off x="381000" y="182880"/>
            <a:ext cx="6629400" cy="817245"/>
          </a:xfrm>
          <a:prstGeom prst="rect">
            <a:avLst/>
          </a:prstGeom>
          <a:noFill/>
          <a:ln w="9525">
            <a:noFill/>
            <a:miter lim="800000"/>
            <a:headEnd/>
            <a:tailEnd/>
          </a:ln>
        </p:spPr>
      </p:pic>
      <p:sp>
        <p:nvSpPr>
          <p:cNvPr id="5" name="TextBox 4">
            <a:extLst>
              <a:ext uri="{FF2B5EF4-FFF2-40B4-BE49-F238E27FC236}">
                <a16:creationId xmlns:a16="http://schemas.microsoft.com/office/drawing/2014/main" id="{C76968C0-425C-5F6E-C59B-CF9EB01CEBAB}"/>
              </a:ext>
            </a:extLst>
          </p:cNvPr>
          <p:cNvSpPr txBox="1"/>
          <p:nvPr/>
        </p:nvSpPr>
        <p:spPr>
          <a:xfrm>
            <a:off x="1115345" y="2445607"/>
            <a:ext cx="9909073" cy="1477328"/>
          </a:xfrm>
          <a:prstGeom prst="rect">
            <a:avLst/>
          </a:prstGeom>
          <a:noFill/>
        </p:spPr>
        <p:txBody>
          <a:bodyPr wrap="square">
            <a:spAutoFit/>
          </a:bodyPr>
          <a:lstStyle/>
          <a:p>
            <a:pPr marL="285750" indent="-285750">
              <a:buFont typeface="Arial" panose="020B0604020202020204" pitchFamily="34" charset="0"/>
              <a:buChar char="•"/>
            </a:pPr>
            <a:r>
              <a:rPr lang="en-GB" dirty="0"/>
              <a:t>Glasgow Polyomics upgraded to NextSeq 2000; </a:t>
            </a:r>
            <a:r>
              <a:rPr lang="en-GB" b="1" dirty="0"/>
              <a:t>2x75bp</a:t>
            </a:r>
            <a:r>
              <a:rPr lang="en-GB" dirty="0"/>
              <a:t> replaced with </a:t>
            </a:r>
            <a:r>
              <a:rPr lang="en-GB" b="1" dirty="0">
                <a:solidFill>
                  <a:srgbClr val="C00000"/>
                </a:solidFill>
              </a:rPr>
              <a:t>2x100bp</a:t>
            </a:r>
            <a:r>
              <a:rPr lang="en-GB" dirty="0"/>
              <a:t> due to compatibility.</a:t>
            </a:r>
          </a:p>
          <a:p>
            <a:pPr marL="285750" indent="-285750">
              <a:buFont typeface="Arial" panose="020B0604020202020204" pitchFamily="34" charset="0"/>
              <a:buChar char="•"/>
            </a:pPr>
            <a:r>
              <a:rPr lang="en-GB" dirty="0"/>
              <a:t>Illumina introduced sequencing kits (50, 100, and 200 cycles) for NextSeq 2000.</a:t>
            </a:r>
          </a:p>
          <a:p>
            <a:pPr marL="285750" indent="-285750">
              <a:buFont typeface="Arial" panose="020B0604020202020204" pitchFamily="34" charset="0"/>
              <a:buChar char="•"/>
            </a:pPr>
            <a:r>
              <a:rPr lang="en-GB" dirty="0"/>
              <a:t>Both 100 &amp; 50 cycles have 38 cycle redundancy and 20 cycles reserved for sample barcoding.</a:t>
            </a:r>
          </a:p>
          <a:p>
            <a:pPr marL="285750" indent="-285750">
              <a:buFont typeface="Arial" panose="020B0604020202020204" pitchFamily="34" charset="0"/>
              <a:buChar char="•"/>
            </a:pPr>
            <a:endParaRPr lang="en-GB" dirty="0"/>
          </a:p>
          <a:p>
            <a:pPr marL="285750" indent="-285750">
              <a:buFont typeface="Arial" panose="020B0604020202020204" pitchFamily="34" charset="0"/>
              <a:buChar char="•"/>
            </a:pPr>
            <a:endParaRPr lang="en-GB" dirty="0"/>
          </a:p>
        </p:txBody>
      </p:sp>
      <p:sp>
        <p:nvSpPr>
          <p:cNvPr id="6" name="TextBox 5">
            <a:extLst>
              <a:ext uri="{FF2B5EF4-FFF2-40B4-BE49-F238E27FC236}">
                <a16:creationId xmlns:a16="http://schemas.microsoft.com/office/drawing/2014/main" id="{02F03B50-3095-1E90-94BE-576EC1C8E0F9}"/>
              </a:ext>
            </a:extLst>
          </p:cNvPr>
          <p:cNvSpPr txBox="1"/>
          <p:nvPr/>
        </p:nvSpPr>
        <p:spPr>
          <a:xfrm>
            <a:off x="579119" y="1684020"/>
            <a:ext cx="5858551" cy="523220"/>
          </a:xfrm>
          <a:prstGeom prst="rect">
            <a:avLst/>
          </a:prstGeom>
          <a:noFill/>
        </p:spPr>
        <p:txBody>
          <a:bodyPr wrap="square" rtlCol="0">
            <a:spAutoFit/>
          </a:bodyPr>
          <a:lstStyle/>
          <a:p>
            <a:r>
              <a:rPr lang="en-GB" sz="2800" b="1" dirty="0">
                <a:solidFill>
                  <a:srgbClr val="005C61"/>
                </a:solidFill>
              </a:rPr>
              <a:t>What is the goal of the study?</a:t>
            </a:r>
          </a:p>
        </p:txBody>
      </p:sp>
      <p:pic>
        <p:nvPicPr>
          <p:cNvPr id="8" name="Picture 7">
            <a:extLst>
              <a:ext uri="{FF2B5EF4-FFF2-40B4-BE49-F238E27FC236}">
                <a16:creationId xmlns:a16="http://schemas.microsoft.com/office/drawing/2014/main" id="{7060FCDF-BB1B-03B7-8E10-65E78EBC52C9}"/>
              </a:ext>
            </a:extLst>
          </p:cNvPr>
          <p:cNvPicPr>
            <a:picLocks noChangeAspect="1"/>
          </p:cNvPicPr>
          <p:nvPr/>
        </p:nvPicPr>
        <p:blipFill>
          <a:blip r:embed="rId4"/>
          <a:stretch>
            <a:fillRect/>
          </a:stretch>
        </p:blipFill>
        <p:spPr>
          <a:xfrm>
            <a:off x="8977183" y="3752165"/>
            <a:ext cx="3153365" cy="2449531"/>
          </a:xfrm>
          <a:prstGeom prst="rect">
            <a:avLst/>
          </a:prstGeom>
        </p:spPr>
      </p:pic>
      <p:sp>
        <p:nvSpPr>
          <p:cNvPr id="9" name="TextBox 8">
            <a:extLst>
              <a:ext uri="{FF2B5EF4-FFF2-40B4-BE49-F238E27FC236}">
                <a16:creationId xmlns:a16="http://schemas.microsoft.com/office/drawing/2014/main" id="{CECA1807-A1B2-9FE8-3A65-5BCE7A37CFBA}"/>
              </a:ext>
            </a:extLst>
          </p:cNvPr>
          <p:cNvSpPr txBox="1"/>
          <p:nvPr/>
        </p:nvSpPr>
        <p:spPr>
          <a:xfrm>
            <a:off x="1167582" y="3458211"/>
            <a:ext cx="8404123" cy="2585323"/>
          </a:xfrm>
          <a:prstGeom prst="rect">
            <a:avLst/>
          </a:prstGeom>
          <a:noFill/>
        </p:spPr>
        <p:txBody>
          <a:bodyPr wrap="square" rtlCol="0">
            <a:spAutoFit/>
          </a:bodyPr>
          <a:lstStyle/>
          <a:p>
            <a:r>
              <a:rPr lang="en-GB" u="sng" dirty="0"/>
              <a:t>100</a:t>
            </a:r>
            <a:r>
              <a:rPr lang="en-GB" dirty="0"/>
              <a:t> </a:t>
            </a:r>
            <a:r>
              <a:rPr lang="en-GB" u="sng" dirty="0"/>
              <a:t>cycles</a:t>
            </a:r>
            <a:r>
              <a:rPr lang="en-GB" dirty="0"/>
              <a:t>                           </a:t>
            </a:r>
            <a:r>
              <a:rPr lang="en-GB" u="sng" dirty="0"/>
              <a:t>50 cycles</a:t>
            </a:r>
          </a:p>
          <a:p>
            <a:r>
              <a:rPr lang="en-GB" b="1" dirty="0">
                <a:solidFill>
                  <a:srgbClr val="005C61"/>
                </a:solidFill>
              </a:rPr>
              <a:t>(100+38)-20 =118          (50+38)-20=68</a:t>
            </a:r>
          </a:p>
          <a:p>
            <a:r>
              <a:rPr lang="en-GB" b="1" dirty="0">
                <a:solidFill>
                  <a:srgbClr val="005C61"/>
                </a:solidFill>
              </a:rPr>
              <a:t>        2x59                                  2x34</a:t>
            </a:r>
          </a:p>
          <a:p>
            <a:r>
              <a:rPr lang="en-GB" dirty="0"/>
              <a:t>So, 100 cycles kit can produce 2x59bp ,and 50 cycles kit can produce 2x34bp.</a:t>
            </a:r>
          </a:p>
          <a:p>
            <a:endParaRPr lang="en-GB" b="1" dirty="0"/>
          </a:p>
          <a:p>
            <a:pPr defTabSz="1436688"/>
            <a:r>
              <a:rPr lang="en-GB" b="1" dirty="0"/>
              <a:t> Our study focuses on </a:t>
            </a:r>
          </a:p>
          <a:p>
            <a:pPr defTabSz="1436688"/>
            <a:r>
              <a:rPr lang="en-GB" b="1" dirty="0"/>
              <a:t>100 cycles and 50 cycles are cost-effective alternative to the 200 cycles kit. </a:t>
            </a:r>
          </a:p>
          <a:p>
            <a:pPr marL="285750" indent="-285750" defTabSz="1436688">
              <a:buFont typeface="Wingdings" panose="05000000000000000000" pitchFamily="2" charset="2"/>
              <a:buChar char="Ø"/>
            </a:pPr>
            <a:r>
              <a:rPr lang="en-GB" b="1" dirty="0"/>
              <a:t>  </a:t>
            </a:r>
            <a:r>
              <a:rPr lang="en-GB" b="1" dirty="0">
                <a:solidFill>
                  <a:srgbClr val="C00000"/>
                </a:solidFill>
              </a:rPr>
              <a:t>To check if 2x59 and 2x34 be a replacement for the golden standard.</a:t>
            </a:r>
          </a:p>
          <a:p>
            <a:pPr marL="285750" indent="-285750" defTabSz="1436688">
              <a:buFont typeface="Wingdings" panose="05000000000000000000" pitchFamily="2" charset="2"/>
              <a:buChar char="Ø"/>
            </a:pPr>
            <a:r>
              <a:rPr lang="en-GB" dirty="0"/>
              <a:t>  </a:t>
            </a:r>
            <a:r>
              <a:rPr lang="en-GB" b="1" dirty="0">
                <a:solidFill>
                  <a:srgbClr val="C00000"/>
                </a:solidFill>
              </a:rPr>
              <a:t>how well do the single-end reads match the paired-end in performance.?</a:t>
            </a:r>
          </a:p>
        </p:txBody>
      </p:sp>
      <p:grpSp>
        <p:nvGrpSpPr>
          <p:cNvPr id="14" name="Group 13">
            <a:extLst>
              <a:ext uri="{FF2B5EF4-FFF2-40B4-BE49-F238E27FC236}">
                <a16:creationId xmlns:a16="http://schemas.microsoft.com/office/drawing/2014/main" id="{BBDF5088-821A-67B3-B919-1E888F8E0780}"/>
              </a:ext>
            </a:extLst>
          </p:cNvPr>
          <p:cNvGrpSpPr/>
          <p:nvPr/>
        </p:nvGrpSpPr>
        <p:grpSpPr>
          <a:xfrm>
            <a:off x="5847734" y="1872529"/>
            <a:ext cx="2799737" cy="929665"/>
            <a:chOff x="5847734" y="1872529"/>
            <a:chExt cx="2799737" cy="929665"/>
          </a:xfrm>
        </p:grpSpPr>
        <p:sp>
          <p:nvSpPr>
            <p:cNvPr id="10" name="Oval 9">
              <a:extLst>
                <a:ext uri="{FF2B5EF4-FFF2-40B4-BE49-F238E27FC236}">
                  <a16:creationId xmlns:a16="http://schemas.microsoft.com/office/drawing/2014/main" id="{F2025AF8-4C84-8770-EF7F-246F17767E9B}"/>
                </a:ext>
              </a:extLst>
            </p:cNvPr>
            <p:cNvSpPr/>
            <p:nvPr/>
          </p:nvSpPr>
          <p:spPr>
            <a:xfrm>
              <a:off x="5847734" y="2445607"/>
              <a:ext cx="796413" cy="356587"/>
            </a:xfrm>
            <a:prstGeom prst="ellipse">
              <a:avLst/>
            </a:prstGeom>
            <a:noFill/>
            <a:ln w="19050" cap="flat" cmpd="sng" algn="ctr">
              <a:solidFill>
                <a:srgbClr val="C00000"/>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GB"/>
            </a:p>
          </p:txBody>
        </p:sp>
        <p:cxnSp>
          <p:nvCxnSpPr>
            <p:cNvPr id="12" name="Straight Arrow Connector 11">
              <a:extLst>
                <a:ext uri="{FF2B5EF4-FFF2-40B4-BE49-F238E27FC236}">
                  <a16:creationId xmlns:a16="http://schemas.microsoft.com/office/drawing/2014/main" id="{162EA82D-9E6F-3B64-586E-EDA8B16A119A}"/>
                </a:ext>
              </a:extLst>
            </p:cNvPr>
            <p:cNvCxnSpPr>
              <a:stCxn id="10" idx="0"/>
            </p:cNvCxnSpPr>
            <p:nvPr/>
          </p:nvCxnSpPr>
          <p:spPr>
            <a:xfrm flipV="1">
              <a:off x="6245941" y="2153265"/>
              <a:ext cx="471949" cy="292342"/>
            </a:xfrm>
            <a:prstGeom prst="straightConnector1">
              <a:avLst/>
            </a:prstGeom>
            <a:ln w="19050" cap="flat" cmpd="sng" algn="ctr">
              <a:solidFill>
                <a:srgbClr val="C00000"/>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13" name="TextBox 12">
              <a:extLst>
                <a:ext uri="{FF2B5EF4-FFF2-40B4-BE49-F238E27FC236}">
                  <a16:creationId xmlns:a16="http://schemas.microsoft.com/office/drawing/2014/main" id="{29210CEA-D2C3-8D82-DADC-DEF45C19040B}"/>
                </a:ext>
              </a:extLst>
            </p:cNvPr>
            <p:cNvSpPr txBox="1"/>
            <p:nvPr/>
          </p:nvSpPr>
          <p:spPr>
            <a:xfrm>
              <a:off x="6096000" y="1872529"/>
              <a:ext cx="2551471" cy="369332"/>
            </a:xfrm>
            <a:prstGeom prst="rect">
              <a:avLst/>
            </a:prstGeom>
            <a:noFill/>
          </p:spPr>
          <p:txBody>
            <a:bodyPr wrap="square" rtlCol="0">
              <a:spAutoFit/>
            </a:bodyPr>
            <a:lstStyle/>
            <a:p>
              <a:r>
                <a:rPr lang="en-GB" b="1" dirty="0">
                  <a:solidFill>
                    <a:srgbClr val="C00000"/>
                  </a:solidFill>
                </a:rPr>
                <a:t>Golden standard</a:t>
              </a:r>
            </a:p>
          </p:txBody>
        </p:sp>
      </p:grpSp>
      <p:sp>
        <p:nvSpPr>
          <p:cNvPr id="15" name="Rectangle: Rounded Corners 14">
            <a:extLst>
              <a:ext uri="{FF2B5EF4-FFF2-40B4-BE49-F238E27FC236}">
                <a16:creationId xmlns:a16="http://schemas.microsoft.com/office/drawing/2014/main" id="{5C0AE44B-DC5E-A357-8B49-F3FDB8EAB059}"/>
              </a:ext>
            </a:extLst>
          </p:cNvPr>
          <p:cNvSpPr/>
          <p:nvPr/>
        </p:nvSpPr>
        <p:spPr>
          <a:xfrm>
            <a:off x="979715" y="4650761"/>
            <a:ext cx="7827862" cy="1536186"/>
          </a:xfrm>
          <a:prstGeom prst="roundRect">
            <a:avLst/>
          </a:prstGeom>
          <a:noFill/>
          <a:ln w="28575" cap="flat" cmpd="sng" algn="ctr">
            <a:solidFill>
              <a:srgbClr val="005C6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GB"/>
          </a:p>
        </p:txBody>
      </p:sp>
    </p:spTree>
    <p:extLst>
      <p:ext uri="{BB962C8B-B14F-4D97-AF65-F5344CB8AC3E}">
        <p14:creationId xmlns:p14="http://schemas.microsoft.com/office/powerpoint/2010/main" val="22781433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circle(in)">
                                      <p:cBhvr>
                                        <p:cTn id="7" dur="10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arn(inVertical)">
                                      <p:cBhvr>
                                        <p:cTn id="12"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extLst>
    <p:ext uri="{6950BFC3-D8DA-4A85-94F7-54DA5524770B}">
      <p188:commentRel xmlns:p188="http://schemas.microsoft.com/office/powerpoint/2018/8/main" r:id="rId2"/>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A225AA5C-B600-799C-DAEC-EDFDC8D2CD9D}"/>
              </a:ext>
            </a:extLst>
          </p:cNvPr>
          <p:cNvGrpSpPr/>
          <p:nvPr/>
        </p:nvGrpSpPr>
        <p:grpSpPr>
          <a:xfrm>
            <a:off x="0" y="-95369"/>
            <a:ext cx="12192000" cy="865515"/>
            <a:chOff x="0" y="-95370"/>
            <a:chExt cx="12192000" cy="1085817"/>
          </a:xfrm>
        </p:grpSpPr>
        <p:sp>
          <p:nvSpPr>
            <p:cNvPr id="2" name="Rectangle 12">
              <a:extLst>
                <a:ext uri="{FF2B5EF4-FFF2-40B4-BE49-F238E27FC236}">
                  <a16:creationId xmlns:a16="http://schemas.microsoft.com/office/drawing/2014/main" id="{DF3B4E13-8F9C-2776-1E94-EF40C2195463}"/>
                </a:ext>
              </a:extLst>
            </p:cNvPr>
            <p:cNvSpPr>
              <a:spLocks noChangeArrowheads="1"/>
            </p:cNvSpPr>
            <p:nvPr/>
          </p:nvSpPr>
          <p:spPr bwMode="auto">
            <a:xfrm>
              <a:off x="0" y="-95370"/>
              <a:ext cx="12192000" cy="1085817"/>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3" name="Picture 7" descr="CollMVLS_keyline.png">
              <a:extLst>
                <a:ext uri="{FF2B5EF4-FFF2-40B4-BE49-F238E27FC236}">
                  <a16:creationId xmlns:a16="http://schemas.microsoft.com/office/drawing/2014/main" id="{46B7D10C-084E-D5F9-AA4F-99B41014174A}"/>
                </a:ext>
              </a:extLst>
            </p:cNvPr>
            <p:cNvPicPr>
              <a:picLocks noChangeAspect="1"/>
            </p:cNvPicPr>
            <p:nvPr/>
          </p:nvPicPr>
          <p:blipFill>
            <a:blip r:embed="rId2"/>
            <a:srcRect/>
            <a:stretch>
              <a:fillRect/>
            </a:stretch>
          </p:blipFill>
          <p:spPr bwMode="auto">
            <a:xfrm>
              <a:off x="211393" y="100444"/>
              <a:ext cx="6629400" cy="817245"/>
            </a:xfrm>
            <a:prstGeom prst="rect">
              <a:avLst/>
            </a:prstGeom>
            <a:noFill/>
            <a:ln w="9525">
              <a:noFill/>
              <a:miter lim="800000"/>
              <a:headEnd/>
              <a:tailEnd/>
            </a:ln>
          </p:spPr>
        </p:pic>
      </p:grpSp>
      <p:grpSp>
        <p:nvGrpSpPr>
          <p:cNvPr id="20" name="Group 19">
            <a:extLst>
              <a:ext uri="{FF2B5EF4-FFF2-40B4-BE49-F238E27FC236}">
                <a16:creationId xmlns:a16="http://schemas.microsoft.com/office/drawing/2014/main" id="{B064C734-7A06-2BA9-15E4-B600D56C6BC6}"/>
              </a:ext>
            </a:extLst>
          </p:cNvPr>
          <p:cNvGrpSpPr/>
          <p:nvPr/>
        </p:nvGrpSpPr>
        <p:grpSpPr>
          <a:xfrm>
            <a:off x="2954723" y="741565"/>
            <a:ext cx="6917669" cy="6116435"/>
            <a:chOff x="2954723" y="741565"/>
            <a:chExt cx="6917669" cy="6116435"/>
          </a:xfrm>
        </p:grpSpPr>
        <p:pic>
          <p:nvPicPr>
            <p:cNvPr id="19" name="Picture 18">
              <a:extLst>
                <a:ext uri="{FF2B5EF4-FFF2-40B4-BE49-F238E27FC236}">
                  <a16:creationId xmlns:a16="http://schemas.microsoft.com/office/drawing/2014/main" id="{230E423A-5580-3D22-5437-94A3225D138C}"/>
                </a:ext>
              </a:extLst>
            </p:cNvPr>
            <p:cNvPicPr>
              <a:picLocks noChangeAspect="1"/>
            </p:cNvPicPr>
            <p:nvPr/>
          </p:nvPicPr>
          <p:blipFill>
            <a:blip r:embed="rId3"/>
            <a:stretch>
              <a:fillRect/>
            </a:stretch>
          </p:blipFill>
          <p:spPr>
            <a:xfrm>
              <a:off x="3654789" y="1045029"/>
              <a:ext cx="6217603" cy="5812971"/>
            </a:xfrm>
            <a:prstGeom prst="rect">
              <a:avLst/>
            </a:prstGeom>
          </p:spPr>
        </p:pic>
        <p:grpSp>
          <p:nvGrpSpPr>
            <p:cNvPr id="15" name="Group 14">
              <a:extLst>
                <a:ext uri="{FF2B5EF4-FFF2-40B4-BE49-F238E27FC236}">
                  <a16:creationId xmlns:a16="http://schemas.microsoft.com/office/drawing/2014/main" id="{39A62639-9D99-F36C-81C3-B5CC2CAE060B}"/>
                </a:ext>
              </a:extLst>
            </p:cNvPr>
            <p:cNvGrpSpPr/>
            <p:nvPr/>
          </p:nvGrpSpPr>
          <p:grpSpPr>
            <a:xfrm>
              <a:off x="2954723" y="741565"/>
              <a:ext cx="4495565" cy="3855136"/>
              <a:chOff x="2387600" y="648143"/>
              <a:chExt cx="4495565" cy="3855136"/>
            </a:xfrm>
          </p:grpSpPr>
          <p:sp>
            <p:nvSpPr>
              <p:cNvPr id="4" name="TextBox 3">
                <a:extLst>
                  <a:ext uri="{FF2B5EF4-FFF2-40B4-BE49-F238E27FC236}">
                    <a16:creationId xmlns:a16="http://schemas.microsoft.com/office/drawing/2014/main" id="{321B3AC0-F369-37C8-3C1D-23BACCD78D50}"/>
                  </a:ext>
                </a:extLst>
              </p:cNvPr>
              <p:cNvSpPr txBox="1"/>
              <p:nvPr/>
            </p:nvSpPr>
            <p:spPr>
              <a:xfrm>
                <a:off x="4383314" y="648143"/>
                <a:ext cx="2499851" cy="369332"/>
              </a:xfrm>
              <a:prstGeom prst="rect">
                <a:avLst/>
              </a:prstGeom>
              <a:noFill/>
            </p:spPr>
            <p:txBody>
              <a:bodyPr wrap="square" rtlCol="0">
                <a:spAutoFit/>
              </a:bodyPr>
              <a:lstStyle/>
              <a:p>
                <a:r>
                  <a:rPr lang="en-GB" b="1" dirty="0">
                    <a:solidFill>
                      <a:srgbClr val="005C61"/>
                    </a:solidFill>
                  </a:rPr>
                  <a:t>Overall Workflow</a:t>
                </a:r>
              </a:p>
            </p:txBody>
          </p:sp>
          <p:grpSp>
            <p:nvGrpSpPr>
              <p:cNvPr id="14" name="Group 13">
                <a:extLst>
                  <a:ext uri="{FF2B5EF4-FFF2-40B4-BE49-F238E27FC236}">
                    <a16:creationId xmlns:a16="http://schemas.microsoft.com/office/drawing/2014/main" id="{9E2823C5-0D68-5C77-2D46-7F01CDEF7F55}"/>
                  </a:ext>
                </a:extLst>
              </p:cNvPr>
              <p:cNvGrpSpPr/>
              <p:nvPr/>
            </p:nvGrpSpPr>
            <p:grpSpPr>
              <a:xfrm>
                <a:off x="2387600" y="4133947"/>
                <a:ext cx="2365829" cy="369332"/>
                <a:chOff x="2387600" y="4133947"/>
                <a:chExt cx="2365829" cy="369332"/>
              </a:xfrm>
            </p:grpSpPr>
            <p:grpSp>
              <p:nvGrpSpPr>
                <p:cNvPr id="11" name="Group 10">
                  <a:extLst>
                    <a:ext uri="{FF2B5EF4-FFF2-40B4-BE49-F238E27FC236}">
                      <a16:creationId xmlns:a16="http://schemas.microsoft.com/office/drawing/2014/main" id="{44265D52-B804-1909-6489-76750C7F5F6E}"/>
                    </a:ext>
                  </a:extLst>
                </p:cNvPr>
                <p:cNvGrpSpPr/>
                <p:nvPr/>
              </p:nvGrpSpPr>
              <p:grpSpPr>
                <a:xfrm>
                  <a:off x="2387600" y="4133947"/>
                  <a:ext cx="1995714" cy="369332"/>
                  <a:chOff x="2387600" y="4133947"/>
                  <a:chExt cx="1995714" cy="369332"/>
                </a:xfrm>
              </p:grpSpPr>
              <p:sp>
                <p:nvSpPr>
                  <p:cNvPr id="9" name="Rectangle: Rounded Corners 8">
                    <a:extLst>
                      <a:ext uri="{FF2B5EF4-FFF2-40B4-BE49-F238E27FC236}">
                        <a16:creationId xmlns:a16="http://schemas.microsoft.com/office/drawing/2014/main" id="{C8B7D111-4B26-35BB-C0FB-B8D128CA5FA1}"/>
                      </a:ext>
                    </a:extLst>
                  </p:cNvPr>
                  <p:cNvSpPr/>
                  <p:nvPr/>
                </p:nvSpPr>
                <p:spPr>
                  <a:xfrm>
                    <a:off x="2387600" y="4133947"/>
                    <a:ext cx="1646875" cy="369332"/>
                  </a:xfrm>
                  <a:prstGeom prst="roundRec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GB"/>
                  </a:p>
                </p:txBody>
              </p:sp>
              <p:sp>
                <p:nvSpPr>
                  <p:cNvPr id="10" name="TextBox 9">
                    <a:extLst>
                      <a:ext uri="{FF2B5EF4-FFF2-40B4-BE49-F238E27FC236}">
                        <a16:creationId xmlns:a16="http://schemas.microsoft.com/office/drawing/2014/main" id="{DC829C39-D22A-801C-AE1B-746891A9595D}"/>
                      </a:ext>
                    </a:extLst>
                  </p:cNvPr>
                  <p:cNvSpPr txBox="1"/>
                  <p:nvPr/>
                </p:nvSpPr>
                <p:spPr>
                  <a:xfrm>
                    <a:off x="2387600" y="4180114"/>
                    <a:ext cx="1995714" cy="276999"/>
                  </a:xfrm>
                  <a:prstGeom prst="rect">
                    <a:avLst/>
                  </a:prstGeom>
                  <a:noFill/>
                </p:spPr>
                <p:txBody>
                  <a:bodyPr wrap="square" rtlCol="0">
                    <a:spAutoFit/>
                  </a:bodyPr>
                  <a:lstStyle/>
                  <a:p>
                    <a:r>
                      <a:rPr lang="en-GB" sz="1200" b="1" dirty="0"/>
                      <a:t>Ref.genome gtt/gtf file</a:t>
                    </a:r>
                  </a:p>
                </p:txBody>
              </p:sp>
            </p:grpSp>
            <p:cxnSp>
              <p:nvCxnSpPr>
                <p:cNvPr id="13" name="Straight Arrow Connector 12">
                  <a:extLst>
                    <a:ext uri="{FF2B5EF4-FFF2-40B4-BE49-F238E27FC236}">
                      <a16:creationId xmlns:a16="http://schemas.microsoft.com/office/drawing/2014/main" id="{76ADA5AE-63EC-4700-3FAA-46A8BB8FD19A}"/>
                    </a:ext>
                  </a:extLst>
                </p:cNvPr>
                <p:cNvCxnSpPr/>
                <p:nvPr/>
              </p:nvCxnSpPr>
              <p:spPr>
                <a:xfrm>
                  <a:off x="4034475" y="4318613"/>
                  <a:ext cx="718954" cy="0"/>
                </a:xfrm>
                <a:prstGeom prst="straightConnector1">
                  <a:avLst/>
                </a:prstGeom>
                <a:ln>
                  <a:tailEnd type="triangle"/>
                </a:ln>
              </p:spPr>
              <p:style>
                <a:lnRef idx="2">
                  <a:schemeClr val="dk1"/>
                </a:lnRef>
                <a:fillRef idx="0">
                  <a:schemeClr val="dk1"/>
                </a:fillRef>
                <a:effectRef idx="1">
                  <a:schemeClr val="dk1"/>
                </a:effectRef>
                <a:fontRef idx="minor">
                  <a:schemeClr val="tx1"/>
                </a:fontRef>
              </p:style>
            </p:cxnSp>
          </p:grpSp>
        </p:grpSp>
      </p:grpSp>
      <p:sp>
        <p:nvSpPr>
          <p:cNvPr id="6" name="TextBox 5">
            <a:extLst>
              <a:ext uri="{FF2B5EF4-FFF2-40B4-BE49-F238E27FC236}">
                <a16:creationId xmlns:a16="http://schemas.microsoft.com/office/drawing/2014/main" id="{71BE6270-79C3-C58A-DFFD-489E4BE891FC}"/>
              </a:ext>
            </a:extLst>
          </p:cNvPr>
          <p:cNvSpPr txBox="1"/>
          <p:nvPr/>
        </p:nvSpPr>
        <p:spPr>
          <a:xfrm>
            <a:off x="78539" y="1322908"/>
            <a:ext cx="3674807" cy="4801314"/>
          </a:xfrm>
          <a:prstGeom prst="rect">
            <a:avLst/>
          </a:prstGeom>
          <a:noFill/>
        </p:spPr>
        <p:txBody>
          <a:bodyPr wrap="square" rtlCol="0">
            <a:spAutoFit/>
          </a:bodyPr>
          <a:lstStyle/>
          <a:p>
            <a:r>
              <a:rPr lang="en-GB" b="1" u="sng" dirty="0">
                <a:solidFill>
                  <a:srgbClr val="005C61"/>
                </a:solidFill>
              </a:rPr>
              <a:t>Datasets:</a:t>
            </a:r>
          </a:p>
          <a:p>
            <a:r>
              <a:rPr lang="en-GB" sz="1600" b="1" dirty="0">
                <a:solidFill>
                  <a:srgbClr val="005C61"/>
                </a:solidFill>
              </a:rPr>
              <a:t>Organism: </a:t>
            </a:r>
            <a:r>
              <a:rPr lang="en-GB" sz="1600" dirty="0">
                <a:solidFill>
                  <a:srgbClr val="005C61"/>
                </a:solidFill>
              </a:rPr>
              <a:t>Arabidopsis </a:t>
            </a:r>
            <a:r>
              <a:rPr lang="en-GB" sz="1600" i="1" dirty="0">
                <a:solidFill>
                  <a:srgbClr val="005C61"/>
                </a:solidFill>
              </a:rPr>
              <a:t>thaliana</a:t>
            </a:r>
          </a:p>
          <a:p>
            <a:r>
              <a:rPr lang="en-GB" sz="1600" b="1" dirty="0">
                <a:solidFill>
                  <a:srgbClr val="005C61"/>
                </a:solidFill>
              </a:rPr>
              <a:t>Genotype: </a:t>
            </a:r>
            <a:r>
              <a:rPr lang="en-GB" sz="1600" dirty="0">
                <a:solidFill>
                  <a:srgbClr val="005C61"/>
                </a:solidFill>
                <a:effectLst/>
                <a:ea typeface="Calibri" panose="020F0502020204030204" pitchFamily="34" charset="0"/>
                <a:cs typeface="Times New Roman" panose="02020603050405020304" pitchFamily="18" charset="0"/>
              </a:rPr>
              <a:t>Histone Deacetylation Complex 1 </a:t>
            </a:r>
            <a:r>
              <a:rPr lang="en-GB" sz="1600" b="1" dirty="0">
                <a:solidFill>
                  <a:srgbClr val="005C61"/>
                </a:solidFill>
              </a:rPr>
              <a:t> (HDC1</a:t>
            </a:r>
            <a:r>
              <a:rPr lang="en-GB" sz="1600" dirty="0">
                <a:solidFill>
                  <a:srgbClr val="005C61"/>
                </a:solidFill>
              </a:rPr>
              <a:t>) and Knock-out (</a:t>
            </a:r>
            <a:r>
              <a:rPr lang="en-GB" sz="1600" b="1" dirty="0">
                <a:solidFill>
                  <a:srgbClr val="005C61"/>
                </a:solidFill>
              </a:rPr>
              <a:t>KO</a:t>
            </a:r>
            <a:r>
              <a:rPr lang="en-GB" sz="1600" dirty="0">
                <a:solidFill>
                  <a:srgbClr val="005C61"/>
                </a:solidFill>
              </a:rPr>
              <a:t>)</a:t>
            </a:r>
          </a:p>
          <a:p>
            <a:r>
              <a:rPr lang="en-GB" sz="1600" b="1" dirty="0">
                <a:solidFill>
                  <a:srgbClr val="005C61"/>
                </a:solidFill>
              </a:rPr>
              <a:t>Experimental conditions: </a:t>
            </a:r>
            <a:r>
              <a:rPr lang="en-GB" sz="1600" dirty="0">
                <a:solidFill>
                  <a:srgbClr val="005C61"/>
                </a:solidFill>
              </a:rPr>
              <a:t>HDC1control,HDC1salt,KOcontrol and KOsalt</a:t>
            </a:r>
          </a:p>
          <a:p>
            <a:r>
              <a:rPr lang="en-GB" sz="1600" b="1" dirty="0">
                <a:solidFill>
                  <a:srgbClr val="005C61"/>
                </a:solidFill>
              </a:rPr>
              <a:t>No. of. replicates: </a:t>
            </a:r>
            <a:r>
              <a:rPr lang="en-GB" sz="1600" dirty="0">
                <a:solidFill>
                  <a:srgbClr val="005C61"/>
                </a:solidFill>
              </a:rPr>
              <a:t>3 each</a:t>
            </a:r>
          </a:p>
          <a:p>
            <a:r>
              <a:rPr lang="en-GB" sz="1600" b="1" dirty="0">
                <a:solidFill>
                  <a:srgbClr val="005C61"/>
                </a:solidFill>
              </a:rPr>
              <a:t>Total samples:</a:t>
            </a:r>
            <a:r>
              <a:rPr lang="en-GB" sz="1600" dirty="0">
                <a:solidFill>
                  <a:srgbClr val="005C61"/>
                </a:solidFill>
              </a:rPr>
              <a:t>12</a:t>
            </a:r>
          </a:p>
          <a:p>
            <a:r>
              <a:rPr lang="en-GB" sz="1600" b="1" dirty="0">
                <a:solidFill>
                  <a:srgbClr val="005C61"/>
                </a:solidFill>
              </a:rPr>
              <a:t>GEO accession no: </a:t>
            </a:r>
            <a:r>
              <a:rPr lang="en-GB" sz="1600" dirty="0">
                <a:solidFill>
                  <a:srgbClr val="005C61"/>
                </a:solidFill>
              </a:rPr>
              <a:t>GSE205893</a:t>
            </a:r>
          </a:p>
          <a:p>
            <a:r>
              <a:rPr lang="en-GB" sz="1600" b="1" dirty="0">
                <a:solidFill>
                  <a:srgbClr val="005C61"/>
                </a:solidFill>
              </a:rPr>
              <a:t>Reference genome: </a:t>
            </a:r>
            <a:r>
              <a:rPr lang="en-GB" sz="1600" dirty="0">
                <a:solidFill>
                  <a:srgbClr val="005C61"/>
                </a:solidFill>
              </a:rPr>
              <a:t>Arabidopsis</a:t>
            </a:r>
            <a:r>
              <a:rPr lang="en-GB" sz="1600" i="1" dirty="0">
                <a:solidFill>
                  <a:srgbClr val="005C61"/>
                </a:solidFill>
              </a:rPr>
              <a:t> thaliana </a:t>
            </a:r>
            <a:r>
              <a:rPr lang="en-GB" sz="1600" dirty="0">
                <a:solidFill>
                  <a:srgbClr val="005C61"/>
                </a:solidFill>
              </a:rPr>
              <a:t>(TAIR10.1).</a:t>
            </a:r>
            <a:endParaRPr lang="en-GB" sz="1600" b="1" dirty="0">
              <a:solidFill>
                <a:srgbClr val="005C61"/>
              </a:solidFill>
            </a:endParaRPr>
          </a:p>
          <a:p>
            <a:endParaRPr lang="en-GB" sz="1400" b="1" dirty="0">
              <a:solidFill>
                <a:srgbClr val="005C61"/>
              </a:solidFill>
            </a:endParaRPr>
          </a:p>
          <a:p>
            <a:endParaRPr lang="en-GB" sz="1400" b="1" dirty="0">
              <a:solidFill>
                <a:srgbClr val="005C61"/>
              </a:solidFill>
            </a:endParaRPr>
          </a:p>
          <a:p>
            <a:endParaRPr lang="en-GB" sz="1400" b="1" dirty="0">
              <a:solidFill>
                <a:srgbClr val="005C61"/>
              </a:solidFill>
            </a:endParaRPr>
          </a:p>
          <a:p>
            <a:endParaRPr lang="en-GB" sz="1400" b="1" dirty="0">
              <a:solidFill>
                <a:srgbClr val="005C61"/>
              </a:solidFill>
            </a:endParaRPr>
          </a:p>
          <a:p>
            <a:endParaRPr lang="en-GB" sz="1400" b="1" dirty="0">
              <a:solidFill>
                <a:srgbClr val="005C61"/>
              </a:solidFill>
            </a:endParaRPr>
          </a:p>
          <a:p>
            <a:r>
              <a:rPr lang="en-GB" sz="1400" b="1" dirty="0">
                <a:solidFill>
                  <a:srgbClr val="005C61"/>
                </a:solidFill>
              </a:rPr>
              <a:t>Cutoff used:</a:t>
            </a:r>
          </a:p>
          <a:p>
            <a:r>
              <a:rPr lang="en-GB" sz="1400" b="1" dirty="0">
                <a:solidFill>
                  <a:srgbClr val="FF0000"/>
                </a:solidFill>
              </a:rPr>
              <a:t>Pvalue &lt;0.05</a:t>
            </a:r>
          </a:p>
          <a:p>
            <a:r>
              <a:rPr lang="en-GB" sz="1400" b="1" dirty="0">
                <a:solidFill>
                  <a:srgbClr val="FF0000"/>
                </a:solidFill>
              </a:rPr>
              <a:t>Log2 Fold change   -1&lt; FC &gt;1</a:t>
            </a:r>
          </a:p>
        </p:txBody>
      </p:sp>
    </p:spTree>
    <p:extLst>
      <p:ext uri="{BB962C8B-B14F-4D97-AF65-F5344CB8AC3E}">
        <p14:creationId xmlns:p14="http://schemas.microsoft.com/office/powerpoint/2010/main" val="230933068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6A601E5-C2A6-A770-5518-232ABEB0E018}"/>
              </a:ext>
            </a:extLst>
          </p:cNvPr>
          <p:cNvGrpSpPr/>
          <p:nvPr/>
        </p:nvGrpSpPr>
        <p:grpSpPr>
          <a:xfrm>
            <a:off x="0" y="-95370"/>
            <a:ext cx="12192000" cy="1085817"/>
            <a:chOff x="0" y="-95370"/>
            <a:chExt cx="12192000" cy="1085817"/>
          </a:xfrm>
        </p:grpSpPr>
        <p:sp>
          <p:nvSpPr>
            <p:cNvPr id="4" name="Rectangle 12">
              <a:extLst>
                <a:ext uri="{FF2B5EF4-FFF2-40B4-BE49-F238E27FC236}">
                  <a16:creationId xmlns:a16="http://schemas.microsoft.com/office/drawing/2014/main" id="{BE4FB746-45EB-836F-6575-4BDD2EFC6D13}"/>
                </a:ext>
              </a:extLst>
            </p:cNvPr>
            <p:cNvSpPr>
              <a:spLocks noChangeArrowheads="1"/>
            </p:cNvSpPr>
            <p:nvPr/>
          </p:nvSpPr>
          <p:spPr bwMode="auto">
            <a:xfrm>
              <a:off x="0" y="-95370"/>
              <a:ext cx="12192000" cy="1085817"/>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5" name="Picture 7" descr="CollMVLS_keyline.png">
              <a:extLst>
                <a:ext uri="{FF2B5EF4-FFF2-40B4-BE49-F238E27FC236}">
                  <a16:creationId xmlns:a16="http://schemas.microsoft.com/office/drawing/2014/main" id="{EBEFE7D5-EB74-BBC0-D7A0-AB6FD10E4A81}"/>
                </a:ext>
              </a:extLst>
            </p:cNvPr>
            <p:cNvPicPr>
              <a:picLocks noChangeAspect="1"/>
            </p:cNvPicPr>
            <p:nvPr/>
          </p:nvPicPr>
          <p:blipFill>
            <a:blip r:embed="rId2"/>
            <a:srcRect/>
            <a:stretch>
              <a:fillRect/>
            </a:stretch>
          </p:blipFill>
          <p:spPr bwMode="auto">
            <a:xfrm>
              <a:off x="211393" y="100444"/>
              <a:ext cx="6629400" cy="817245"/>
            </a:xfrm>
            <a:prstGeom prst="rect">
              <a:avLst/>
            </a:prstGeom>
            <a:noFill/>
            <a:ln w="9525">
              <a:noFill/>
              <a:miter lim="800000"/>
              <a:headEnd/>
              <a:tailEnd/>
            </a:ln>
          </p:spPr>
        </p:pic>
      </p:grpSp>
      <p:sp>
        <p:nvSpPr>
          <p:cNvPr id="2" name="TextBox 1">
            <a:extLst>
              <a:ext uri="{FF2B5EF4-FFF2-40B4-BE49-F238E27FC236}">
                <a16:creationId xmlns:a16="http://schemas.microsoft.com/office/drawing/2014/main" id="{701B1365-06E8-6B21-678B-EA84CE3002B7}"/>
              </a:ext>
            </a:extLst>
          </p:cNvPr>
          <p:cNvSpPr txBox="1"/>
          <p:nvPr/>
        </p:nvSpPr>
        <p:spPr>
          <a:xfrm>
            <a:off x="296090" y="1186261"/>
            <a:ext cx="5858551" cy="523220"/>
          </a:xfrm>
          <a:prstGeom prst="rect">
            <a:avLst/>
          </a:prstGeom>
          <a:noFill/>
        </p:spPr>
        <p:txBody>
          <a:bodyPr wrap="square" rtlCol="0">
            <a:spAutoFit/>
          </a:bodyPr>
          <a:lstStyle/>
          <a:p>
            <a:r>
              <a:rPr lang="en-GB" sz="2800" b="1" dirty="0">
                <a:solidFill>
                  <a:srgbClr val="005C61"/>
                </a:solidFill>
              </a:rPr>
              <a:t>What did we observe?</a:t>
            </a:r>
          </a:p>
        </p:txBody>
      </p:sp>
      <p:sp>
        <p:nvSpPr>
          <p:cNvPr id="6" name="TextBox 5">
            <a:extLst>
              <a:ext uri="{FF2B5EF4-FFF2-40B4-BE49-F238E27FC236}">
                <a16:creationId xmlns:a16="http://schemas.microsoft.com/office/drawing/2014/main" id="{97C017AB-30F8-4B42-A636-9F4EBE55368F}"/>
              </a:ext>
            </a:extLst>
          </p:cNvPr>
          <p:cNvSpPr txBox="1"/>
          <p:nvPr/>
        </p:nvSpPr>
        <p:spPr>
          <a:xfrm>
            <a:off x="579119" y="1684020"/>
            <a:ext cx="6743338" cy="400110"/>
          </a:xfrm>
          <a:prstGeom prst="rect">
            <a:avLst/>
          </a:prstGeom>
          <a:noFill/>
        </p:spPr>
        <p:txBody>
          <a:bodyPr wrap="square" rtlCol="0">
            <a:spAutoFit/>
          </a:bodyPr>
          <a:lstStyle/>
          <a:p>
            <a:r>
              <a:rPr lang="en-GB" sz="2000" b="1" dirty="0">
                <a:solidFill>
                  <a:srgbClr val="005C61"/>
                </a:solidFill>
              </a:rPr>
              <a:t>Did the read length affect the clustering of samples?</a:t>
            </a:r>
          </a:p>
        </p:txBody>
      </p:sp>
      <p:grpSp>
        <p:nvGrpSpPr>
          <p:cNvPr id="20" name="Group 19">
            <a:extLst>
              <a:ext uri="{FF2B5EF4-FFF2-40B4-BE49-F238E27FC236}">
                <a16:creationId xmlns:a16="http://schemas.microsoft.com/office/drawing/2014/main" id="{13FB71E1-758D-C3FA-C433-A0486CFC1F77}"/>
              </a:ext>
            </a:extLst>
          </p:cNvPr>
          <p:cNvGrpSpPr/>
          <p:nvPr/>
        </p:nvGrpSpPr>
        <p:grpSpPr>
          <a:xfrm>
            <a:off x="953859" y="2084130"/>
            <a:ext cx="9638797" cy="4460502"/>
            <a:chOff x="953859" y="2103665"/>
            <a:chExt cx="9638797" cy="4460502"/>
          </a:xfrm>
        </p:grpSpPr>
        <p:grpSp>
          <p:nvGrpSpPr>
            <p:cNvPr id="7" name="Group 6">
              <a:extLst>
                <a:ext uri="{FF2B5EF4-FFF2-40B4-BE49-F238E27FC236}">
                  <a16:creationId xmlns:a16="http://schemas.microsoft.com/office/drawing/2014/main" id="{4EBB7A21-8EDD-03FE-3EB6-18F7A723AEC6}"/>
                </a:ext>
              </a:extLst>
            </p:cNvPr>
            <p:cNvGrpSpPr/>
            <p:nvPr/>
          </p:nvGrpSpPr>
          <p:grpSpPr>
            <a:xfrm>
              <a:off x="953859" y="2161385"/>
              <a:ext cx="4532540" cy="4169410"/>
              <a:chOff x="0" y="0"/>
              <a:chExt cx="4758690" cy="4298541"/>
            </a:xfrm>
          </p:grpSpPr>
          <p:grpSp>
            <p:nvGrpSpPr>
              <p:cNvPr id="8" name="Group 7">
                <a:extLst>
                  <a:ext uri="{FF2B5EF4-FFF2-40B4-BE49-F238E27FC236}">
                    <a16:creationId xmlns:a16="http://schemas.microsoft.com/office/drawing/2014/main" id="{C5489451-4A96-ACA3-C138-4E4816440A06}"/>
                  </a:ext>
                </a:extLst>
              </p:cNvPr>
              <p:cNvGrpSpPr/>
              <p:nvPr/>
            </p:nvGrpSpPr>
            <p:grpSpPr>
              <a:xfrm>
                <a:off x="0" y="0"/>
                <a:ext cx="4758690" cy="4298541"/>
                <a:chOff x="0" y="0"/>
                <a:chExt cx="4758690" cy="4298541"/>
              </a:xfrm>
            </p:grpSpPr>
            <p:pic>
              <p:nvPicPr>
                <p:cNvPr id="11" name="Picture 10" descr="A screenshot of a graph&#10;&#10;Description automatically generated">
                  <a:extLst>
                    <a:ext uri="{FF2B5EF4-FFF2-40B4-BE49-F238E27FC236}">
                      <a16:creationId xmlns:a16="http://schemas.microsoft.com/office/drawing/2014/main" id="{0328A4F3-FE3F-174F-4EE6-C9550ABD61F3}"/>
                    </a:ext>
                  </a:extLst>
                </p:cNvPr>
                <p:cNvPicPr>
                  <a:picLocks noChangeAspect="1"/>
                </p:cNvPicPr>
                <p:nvPr/>
              </p:nvPicPr>
              <p:blipFill>
                <a:blip r:embed="rId3"/>
                <a:stretch>
                  <a:fillRect/>
                </a:stretch>
              </p:blipFill>
              <p:spPr>
                <a:xfrm>
                  <a:off x="0" y="68171"/>
                  <a:ext cx="4758690" cy="4230370"/>
                </a:xfrm>
                <a:prstGeom prst="rect">
                  <a:avLst/>
                </a:prstGeom>
              </p:spPr>
            </p:pic>
            <p:sp>
              <p:nvSpPr>
                <p:cNvPr id="12" name="Text Box 1">
                  <a:extLst>
                    <a:ext uri="{FF2B5EF4-FFF2-40B4-BE49-F238E27FC236}">
                      <a16:creationId xmlns:a16="http://schemas.microsoft.com/office/drawing/2014/main" id="{8AD7D2FF-367D-9604-008C-CFD961000E1A}"/>
                    </a:ext>
                  </a:extLst>
                </p:cNvPr>
                <p:cNvSpPr txBox="1"/>
                <p:nvPr/>
              </p:nvSpPr>
              <p:spPr>
                <a:xfrm>
                  <a:off x="133259" y="0"/>
                  <a:ext cx="389255" cy="27368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6000"/>
                    </a:lnSpc>
                    <a:spcAft>
                      <a:spcPts val="800"/>
                    </a:spcAft>
                  </a:pPr>
                  <a:r>
                    <a:rPr lang="en-GB" sz="11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a:t>
                  </a:r>
                  <a:endParaRPr lang="en-GB" sz="1100" kern="100">
                    <a:effectLst/>
                    <a:latin typeface="Calibri" panose="020F0502020204030204" pitchFamily="34" charset="0"/>
                    <a:ea typeface="Calibri" panose="020F0502020204030204" pitchFamily="34" charset="0"/>
                    <a:cs typeface="Times New Roman" panose="02020603050405020304" pitchFamily="18" charset="0"/>
                  </a:endParaRPr>
                </a:p>
              </p:txBody>
            </p:sp>
          </p:grpSp>
          <p:sp>
            <p:nvSpPr>
              <p:cNvPr id="9" name="Text Box 1">
                <a:extLst>
                  <a:ext uri="{FF2B5EF4-FFF2-40B4-BE49-F238E27FC236}">
                    <a16:creationId xmlns:a16="http://schemas.microsoft.com/office/drawing/2014/main" id="{7844C05F-A304-B177-65F3-A8371665FC68}"/>
                  </a:ext>
                </a:extLst>
              </p:cNvPr>
              <p:cNvSpPr txBox="1"/>
              <p:nvPr/>
            </p:nvSpPr>
            <p:spPr>
              <a:xfrm>
                <a:off x="133259" y="1306287"/>
                <a:ext cx="389255" cy="27368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6000"/>
                  </a:lnSpc>
                  <a:spcAft>
                    <a:spcPts val="800"/>
                  </a:spcAft>
                </a:pPr>
                <a:r>
                  <a:rPr lang="en-GB" sz="11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a:t>
                </a:r>
                <a:endParaRPr lang="en-GB" sz="1100" kern="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Text Box 1">
                <a:extLst>
                  <a:ext uri="{FF2B5EF4-FFF2-40B4-BE49-F238E27FC236}">
                    <a16:creationId xmlns:a16="http://schemas.microsoft.com/office/drawing/2014/main" id="{D40834B5-B7A5-FBD8-C5E1-07D609CD8591}"/>
                  </a:ext>
                </a:extLst>
              </p:cNvPr>
              <p:cNvSpPr txBox="1"/>
              <p:nvPr/>
            </p:nvSpPr>
            <p:spPr>
              <a:xfrm>
                <a:off x="133258" y="2612574"/>
                <a:ext cx="389255" cy="27368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6000"/>
                  </a:lnSpc>
                  <a:spcAft>
                    <a:spcPts val="800"/>
                  </a:spcAft>
                </a:pPr>
                <a:r>
                  <a:rPr lang="en-GB" sz="1100"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t>
                </a:r>
                <a:endParaRPr lang="en-GB" sz="1100" kern="100">
                  <a:effectLst/>
                  <a:latin typeface="Calibri" panose="020F0502020204030204" pitchFamily="34" charset="0"/>
                  <a:ea typeface="Calibri" panose="020F0502020204030204" pitchFamily="34" charset="0"/>
                  <a:cs typeface="Times New Roman" panose="02020603050405020304" pitchFamily="18" charset="0"/>
                </a:endParaRPr>
              </a:p>
            </p:txBody>
          </p:sp>
        </p:grpSp>
        <p:grpSp>
          <p:nvGrpSpPr>
            <p:cNvPr id="13" name="Group 12">
              <a:extLst>
                <a:ext uri="{FF2B5EF4-FFF2-40B4-BE49-F238E27FC236}">
                  <a16:creationId xmlns:a16="http://schemas.microsoft.com/office/drawing/2014/main" id="{52C6F3F4-820C-AA90-8F09-1AF536BA38FB}"/>
                </a:ext>
              </a:extLst>
            </p:cNvPr>
            <p:cNvGrpSpPr/>
            <p:nvPr/>
          </p:nvGrpSpPr>
          <p:grpSpPr>
            <a:xfrm>
              <a:off x="6154641" y="2103665"/>
              <a:ext cx="4438015" cy="4169410"/>
              <a:chOff x="0" y="0"/>
              <a:chExt cx="5070475" cy="4658995"/>
            </a:xfrm>
          </p:grpSpPr>
          <p:pic>
            <p:nvPicPr>
              <p:cNvPr id="14" name="Picture 13" descr="A group of numbers and text&#10;&#10;Description automatically generated">
                <a:extLst>
                  <a:ext uri="{FF2B5EF4-FFF2-40B4-BE49-F238E27FC236}">
                    <a16:creationId xmlns:a16="http://schemas.microsoft.com/office/drawing/2014/main" id="{D920667B-0A13-A16F-ED0A-507A94EAABFA}"/>
                  </a:ext>
                </a:extLst>
              </p:cNvPr>
              <p:cNvPicPr>
                <a:picLocks noChangeAspect="1"/>
              </p:cNvPicPr>
              <p:nvPr/>
            </p:nvPicPr>
            <p:blipFill>
              <a:blip r:embed="rId4"/>
              <a:stretch>
                <a:fillRect/>
              </a:stretch>
            </p:blipFill>
            <p:spPr>
              <a:xfrm>
                <a:off x="0" y="0"/>
                <a:ext cx="5070475" cy="4658995"/>
              </a:xfrm>
              <a:prstGeom prst="rect">
                <a:avLst/>
              </a:prstGeom>
            </p:spPr>
          </p:pic>
          <p:sp>
            <p:nvSpPr>
              <p:cNvPr id="15" name="Text Box 1">
                <a:extLst>
                  <a:ext uri="{FF2B5EF4-FFF2-40B4-BE49-F238E27FC236}">
                    <a16:creationId xmlns:a16="http://schemas.microsoft.com/office/drawing/2014/main" id="{3EDC08F9-DD62-A41B-A7FE-3555B5C2FAC3}"/>
                  </a:ext>
                </a:extLst>
              </p:cNvPr>
              <p:cNvSpPr txBox="1"/>
              <p:nvPr/>
            </p:nvSpPr>
            <p:spPr>
              <a:xfrm>
                <a:off x="128519" y="64498"/>
                <a:ext cx="389255" cy="27368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6000"/>
                  </a:lnSpc>
                  <a:spcAft>
                    <a:spcPts val="800"/>
                  </a:spcAft>
                </a:pPr>
                <a:r>
                  <a:rPr lang="en-GB" sz="1100" b="1"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a:t>
                </a:r>
                <a:endParaRPr lang="en-GB" sz="1100" kern="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6" name="Text Box 1">
                <a:extLst>
                  <a:ext uri="{FF2B5EF4-FFF2-40B4-BE49-F238E27FC236}">
                    <a16:creationId xmlns:a16="http://schemas.microsoft.com/office/drawing/2014/main" id="{B89BFF5C-00E4-F7DB-3ABA-D9F6AE386893}"/>
                  </a:ext>
                </a:extLst>
              </p:cNvPr>
              <p:cNvSpPr txBox="1"/>
              <p:nvPr/>
            </p:nvSpPr>
            <p:spPr>
              <a:xfrm>
                <a:off x="130799" y="1501411"/>
                <a:ext cx="389255" cy="27368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6000"/>
                  </a:lnSpc>
                  <a:spcAft>
                    <a:spcPts val="800"/>
                  </a:spcAft>
                </a:pPr>
                <a:r>
                  <a:rPr lang="en-GB" sz="1100" b="1"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b.</a:t>
                </a:r>
                <a:endParaRPr lang="en-GB" sz="1100" kern="10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7" name="Text Box 1">
                <a:extLst>
                  <a:ext uri="{FF2B5EF4-FFF2-40B4-BE49-F238E27FC236}">
                    <a16:creationId xmlns:a16="http://schemas.microsoft.com/office/drawing/2014/main" id="{656912E1-C06E-6307-775F-CB2A160589F5}"/>
                  </a:ext>
                </a:extLst>
              </p:cNvPr>
              <p:cNvSpPr txBox="1"/>
              <p:nvPr/>
            </p:nvSpPr>
            <p:spPr>
              <a:xfrm>
                <a:off x="217895" y="3002822"/>
                <a:ext cx="389255" cy="27368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6000"/>
                  </a:lnSpc>
                  <a:spcAft>
                    <a:spcPts val="800"/>
                  </a:spcAft>
                </a:pPr>
                <a:r>
                  <a:rPr lang="en-GB" sz="1100" b="1" kern="1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a:t>
                </a:r>
                <a:endParaRPr lang="en-GB" sz="1100" kern="100">
                  <a:effectLst/>
                  <a:latin typeface="Calibri" panose="020F0502020204030204" pitchFamily="34" charset="0"/>
                  <a:ea typeface="Calibri" panose="020F0502020204030204" pitchFamily="34" charset="0"/>
                  <a:cs typeface="Times New Roman" panose="02020603050405020304" pitchFamily="18" charset="0"/>
                </a:endParaRPr>
              </a:p>
            </p:txBody>
          </p:sp>
        </p:grpSp>
        <p:sp>
          <p:nvSpPr>
            <p:cNvPr id="19" name="TextBox 18">
              <a:extLst>
                <a:ext uri="{FF2B5EF4-FFF2-40B4-BE49-F238E27FC236}">
                  <a16:creationId xmlns:a16="http://schemas.microsoft.com/office/drawing/2014/main" id="{3C667984-0225-76C7-A61D-D457E0DA42EA}"/>
                </a:ext>
              </a:extLst>
            </p:cNvPr>
            <p:cNvSpPr txBox="1"/>
            <p:nvPr/>
          </p:nvSpPr>
          <p:spPr>
            <a:xfrm>
              <a:off x="1887149" y="6194835"/>
              <a:ext cx="7866743" cy="369332"/>
            </a:xfrm>
            <a:prstGeom prst="rect">
              <a:avLst/>
            </a:prstGeom>
            <a:noFill/>
          </p:spPr>
          <p:txBody>
            <a:bodyPr wrap="square">
              <a:spAutoFit/>
            </a:bodyPr>
            <a:lstStyle/>
            <a:p>
              <a:r>
                <a:rPr lang="en-GB" sz="1800" b="1" i="1" dirty="0">
                  <a:effectLst/>
                  <a:latin typeface="Calibri" panose="020F0502020204030204" pitchFamily="34" charset="0"/>
                  <a:ea typeface="Calibri" panose="020F0502020204030204" pitchFamily="34" charset="0"/>
                  <a:cs typeface="Times New Roman" panose="02020603050405020304" pitchFamily="18" charset="0"/>
                </a:rPr>
                <a:t>PCA plot comparison for different read lengths across paired-end and single-end. </a:t>
              </a:r>
              <a:endParaRPr lang="en-GB" dirty="0"/>
            </a:p>
          </p:txBody>
        </p:sp>
      </p:grpSp>
    </p:spTree>
    <p:extLst>
      <p:ext uri="{BB962C8B-B14F-4D97-AF65-F5344CB8AC3E}">
        <p14:creationId xmlns:p14="http://schemas.microsoft.com/office/powerpoint/2010/main" val="35271775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6A601E5-C2A6-A770-5518-232ABEB0E018}"/>
              </a:ext>
            </a:extLst>
          </p:cNvPr>
          <p:cNvGrpSpPr/>
          <p:nvPr/>
        </p:nvGrpSpPr>
        <p:grpSpPr>
          <a:xfrm>
            <a:off x="0" y="-95370"/>
            <a:ext cx="12192000" cy="1085817"/>
            <a:chOff x="0" y="-95370"/>
            <a:chExt cx="12192000" cy="1085817"/>
          </a:xfrm>
        </p:grpSpPr>
        <p:sp>
          <p:nvSpPr>
            <p:cNvPr id="4" name="Rectangle 12">
              <a:extLst>
                <a:ext uri="{FF2B5EF4-FFF2-40B4-BE49-F238E27FC236}">
                  <a16:creationId xmlns:a16="http://schemas.microsoft.com/office/drawing/2014/main" id="{BE4FB746-45EB-836F-6575-4BDD2EFC6D13}"/>
                </a:ext>
              </a:extLst>
            </p:cNvPr>
            <p:cNvSpPr>
              <a:spLocks noChangeArrowheads="1"/>
            </p:cNvSpPr>
            <p:nvPr/>
          </p:nvSpPr>
          <p:spPr bwMode="auto">
            <a:xfrm>
              <a:off x="0" y="-95370"/>
              <a:ext cx="12192000" cy="1085817"/>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5" name="Picture 7" descr="CollMVLS_keyline.png">
              <a:extLst>
                <a:ext uri="{FF2B5EF4-FFF2-40B4-BE49-F238E27FC236}">
                  <a16:creationId xmlns:a16="http://schemas.microsoft.com/office/drawing/2014/main" id="{EBEFE7D5-EB74-BBC0-D7A0-AB6FD10E4A81}"/>
                </a:ext>
              </a:extLst>
            </p:cNvPr>
            <p:cNvPicPr>
              <a:picLocks noChangeAspect="1"/>
            </p:cNvPicPr>
            <p:nvPr/>
          </p:nvPicPr>
          <p:blipFill>
            <a:blip r:embed="rId2"/>
            <a:srcRect/>
            <a:stretch>
              <a:fillRect/>
            </a:stretch>
          </p:blipFill>
          <p:spPr bwMode="auto">
            <a:xfrm>
              <a:off x="211393" y="100444"/>
              <a:ext cx="6629400" cy="817245"/>
            </a:xfrm>
            <a:prstGeom prst="rect">
              <a:avLst/>
            </a:prstGeom>
            <a:noFill/>
            <a:ln w="9525">
              <a:noFill/>
              <a:miter lim="800000"/>
              <a:headEnd/>
              <a:tailEnd/>
            </a:ln>
          </p:spPr>
        </p:pic>
      </p:grpSp>
      <p:sp>
        <p:nvSpPr>
          <p:cNvPr id="2" name="TextBox 1">
            <a:extLst>
              <a:ext uri="{FF2B5EF4-FFF2-40B4-BE49-F238E27FC236}">
                <a16:creationId xmlns:a16="http://schemas.microsoft.com/office/drawing/2014/main" id="{55C40D1E-D2CC-7BAF-4CAD-8F6AC986FD7E}"/>
              </a:ext>
            </a:extLst>
          </p:cNvPr>
          <p:cNvSpPr txBox="1"/>
          <p:nvPr/>
        </p:nvSpPr>
        <p:spPr>
          <a:xfrm>
            <a:off x="211393" y="1113503"/>
            <a:ext cx="6743338" cy="400110"/>
          </a:xfrm>
          <a:prstGeom prst="rect">
            <a:avLst/>
          </a:prstGeom>
          <a:noFill/>
        </p:spPr>
        <p:txBody>
          <a:bodyPr wrap="square" rtlCol="0">
            <a:spAutoFit/>
          </a:bodyPr>
          <a:lstStyle/>
          <a:p>
            <a:r>
              <a:rPr lang="en-GB" sz="2000" b="1" dirty="0">
                <a:solidFill>
                  <a:srgbClr val="005C61"/>
                </a:solidFill>
              </a:rPr>
              <a:t>Did the read length affect the DEG?</a:t>
            </a:r>
          </a:p>
        </p:txBody>
      </p:sp>
      <p:graphicFrame>
        <p:nvGraphicFramePr>
          <p:cNvPr id="6" name="Chart 5">
            <a:extLst>
              <a:ext uri="{FF2B5EF4-FFF2-40B4-BE49-F238E27FC236}">
                <a16:creationId xmlns:a16="http://schemas.microsoft.com/office/drawing/2014/main" id="{09F64BBF-5109-1A53-EB9F-FD63A001AB98}"/>
              </a:ext>
            </a:extLst>
          </p:cNvPr>
          <p:cNvGraphicFramePr>
            <a:graphicFrameLocks/>
          </p:cNvGraphicFramePr>
          <p:nvPr>
            <p:extLst>
              <p:ext uri="{D42A27DB-BD31-4B8C-83A1-F6EECF244321}">
                <p14:modId xmlns:p14="http://schemas.microsoft.com/office/powerpoint/2010/main" val="793993890"/>
              </p:ext>
            </p:extLst>
          </p:nvPr>
        </p:nvGraphicFramePr>
        <p:xfrm>
          <a:off x="1086604" y="1785960"/>
          <a:ext cx="4992915" cy="39004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a:extLst>
              <a:ext uri="{FF2B5EF4-FFF2-40B4-BE49-F238E27FC236}">
                <a16:creationId xmlns:a16="http://schemas.microsoft.com/office/drawing/2014/main" id="{3123AB9D-789E-21A5-7D69-F5C77440804A}"/>
              </a:ext>
            </a:extLst>
          </p:cNvPr>
          <p:cNvGraphicFramePr>
            <a:graphicFrameLocks/>
          </p:cNvGraphicFramePr>
          <p:nvPr>
            <p:extLst>
              <p:ext uri="{D42A27DB-BD31-4B8C-83A1-F6EECF244321}">
                <p14:modId xmlns:p14="http://schemas.microsoft.com/office/powerpoint/2010/main" val="3339259698"/>
              </p:ext>
            </p:extLst>
          </p:nvPr>
        </p:nvGraphicFramePr>
        <p:xfrm>
          <a:off x="6204856" y="1844017"/>
          <a:ext cx="4992915" cy="3900480"/>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9312496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6A601E5-C2A6-A770-5518-232ABEB0E018}"/>
              </a:ext>
            </a:extLst>
          </p:cNvPr>
          <p:cNvGrpSpPr/>
          <p:nvPr/>
        </p:nvGrpSpPr>
        <p:grpSpPr>
          <a:xfrm>
            <a:off x="0" y="-95370"/>
            <a:ext cx="12192000" cy="1085817"/>
            <a:chOff x="0" y="-95370"/>
            <a:chExt cx="12192000" cy="1085817"/>
          </a:xfrm>
        </p:grpSpPr>
        <p:sp>
          <p:nvSpPr>
            <p:cNvPr id="4" name="Rectangle 12">
              <a:extLst>
                <a:ext uri="{FF2B5EF4-FFF2-40B4-BE49-F238E27FC236}">
                  <a16:creationId xmlns:a16="http://schemas.microsoft.com/office/drawing/2014/main" id="{BE4FB746-45EB-836F-6575-4BDD2EFC6D13}"/>
                </a:ext>
              </a:extLst>
            </p:cNvPr>
            <p:cNvSpPr>
              <a:spLocks noChangeArrowheads="1"/>
            </p:cNvSpPr>
            <p:nvPr/>
          </p:nvSpPr>
          <p:spPr bwMode="auto">
            <a:xfrm>
              <a:off x="0" y="-95370"/>
              <a:ext cx="12192000" cy="1085817"/>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5" name="Picture 7" descr="CollMVLS_keyline.png">
              <a:extLst>
                <a:ext uri="{FF2B5EF4-FFF2-40B4-BE49-F238E27FC236}">
                  <a16:creationId xmlns:a16="http://schemas.microsoft.com/office/drawing/2014/main" id="{EBEFE7D5-EB74-BBC0-D7A0-AB6FD10E4A81}"/>
                </a:ext>
              </a:extLst>
            </p:cNvPr>
            <p:cNvPicPr>
              <a:picLocks noChangeAspect="1"/>
            </p:cNvPicPr>
            <p:nvPr/>
          </p:nvPicPr>
          <p:blipFill>
            <a:blip r:embed="rId2"/>
            <a:srcRect/>
            <a:stretch>
              <a:fillRect/>
            </a:stretch>
          </p:blipFill>
          <p:spPr bwMode="auto">
            <a:xfrm>
              <a:off x="211393" y="100444"/>
              <a:ext cx="6629400" cy="817245"/>
            </a:xfrm>
            <a:prstGeom prst="rect">
              <a:avLst/>
            </a:prstGeom>
            <a:noFill/>
            <a:ln w="9525">
              <a:noFill/>
              <a:miter lim="800000"/>
              <a:headEnd/>
              <a:tailEnd/>
            </a:ln>
          </p:spPr>
        </p:pic>
      </p:grpSp>
      <p:sp>
        <p:nvSpPr>
          <p:cNvPr id="2" name="TextBox 1">
            <a:extLst>
              <a:ext uri="{FF2B5EF4-FFF2-40B4-BE49-F238E27FC236}">
                <a16:creationId xmlns:a16="http://schemas.microsoft.com/office/drawing/2014/main" id="{89A4914A-81F8-3BE7-04D3-0301F2C3CF85}"/>
              </a:ext>
            </a:extLst>
          </p:cNvPr>
          <p:cNvSpPr txBox="1"/>
          <p:nvPr/>
        </p:nvSpPr>
        <p:spPr>
          <a:xfrm>
            <a:off x="211393" y="1113503"/>
            <a:ext cx="6743338" cy="400110"/>
          </a:xfrm>
          <a:prstGeom prst="rect">
            <a:avLst/>
          </a:prstGeom>
          <a:noFill/>
        </p:spPr>
        <p:txBody>
          <a:bodyPr wrap="square" rtlCol="0">
            <a:spAutoFit/>
          </a:bodyPr>
          <a:lstStyle/>
          <a:p>
            <a:r>
              <a:rPr lang="en-GB" sz="2000" b="1" dirty="0">
                <a:solidFill>
                  <a:srgbClr val="005C61"/>
                </a:solidFill>
              </a:rPr>
              <a:t>Analysing the correlation with the golden standard 2x75</a:t>
            </a:r>
          </a:p>
        </p:txBody>
      </p:sp>
      <p:grpSp>
        <p:nvGrpSpPr>
          <p:cNvPr id="11" name="Group 10">
            <a:extLst>
              <a:ext uri="{FF2B5EF4-FFF2-40B4-BE49-F238E27FC236}">
                <a16:creationId xmlns:a16="http://schemas.microsoft.com/office/drawing/2014/main" id="{E33ECC29-59B5-A9D1-1F87-270ECDC63DD4}"/>
              </a:ext>
            </a:extLst>
          </p:cNvPr>
          <p:cNvGrpSpPr/>
          <p:nvPr/>
        </p:nvGrpSpPr>
        <p:grpSpPr>
          <a:xfrm>
            <a:off x="94227" y="1667419"/>
            <a:ext cx="11954143" cy="3985136"/>
            <a:chOff x="94227" y="1667419"/>
            <a:chExt cx="11954143" cy="3985136"/>
          </a:xfrm>
        </p:grpSpPr>
        <p:pic>
          <p:nvPicPr>
            <p:cNvPr id="6" name="Picture 5" descr="A comparison of different colored circles&#10;&#10;Description automatically generated">
              <a:extLst>
                <a:ext uri="{FF2B5EF4-FFF2-40B4-BE49-F238E27FC236}">
                  <a16:creationId xmlns:a16="http://schemas.microsoft.com/office/drawing/2014/main" id="{C7B56E24-CFDB-6F46-8DB4-3E529F859ECC}"/>
                </a:ext>
              </a:extLst>
            </p:cNvPr>
            <p:cNvPicPr>
              <a:picLocks noChangeAspect="1"/>
            </p:cNvPicPr>
            <p:nvPr/>
          </p:nvPicPr>
          <p:blipFill>
            <a:blip r:embed="rId3"/>
            <a:stretch>
              <a:fillRect/>
            </a:stretch>
          </p:blipFill>
          <p:spPr>
            <a:xfrm>
              <a:off x="94227" y="1667419"/>
              <a:ext cx="5791428" cy="3985136"/>
            </a:xfrm>
            <a:prstGeom prst="rect">
              <a:avLst/>
            </a:prstGeom>
          </p:spPr>
        </p:pic>
        <p:pic>
          <p:nvPicPr>
            <p:cNvPr id="7" name="Picture 6" descr="A comparison of different colored circles&#10;&#10;Description automatically generated">
              <a:extLst>
                <a:ext uri="{FF2B5EF4-FFF2-40B4-BE49-F238E27FC236}">
                  <a16:creationId xmlns:a16="http://schemas.microsoft.com/office/drawing/2014/main" id="{BAB01426-5F59-4F48-1F17-8186E0963AD3}"/>
                </a:ext>
              </a:extLst>
            </p:cNvPr>
            <p:cNvPicPr>
              <a:picLocks noChangeAspect="1"/>
            </p:cNvPicPr>
            <p:nvPr/>
          </p:nvPicPr>
          <p:blipFill>
            <a:blip r:embed="rId4"/>
            <a:stretch>
              <a:fillRect/>
            </a:stretch>
          </p:blipFill>
          <p:spPr>
            <a:xfrm>
              <a:off x="5760656" y="1667781"/>
              <a:ext cx="6287714" cy="3978276"/>
            </a:xfrm>
            <a:prstGeom prst="rect">
              <a:avLst/>
            </a:prstGeom>
          </p:spPr>
        </p:pic>
      </p:grpSp>
      <p:cxnSp>
        <p:nvCxnSpPr>
          <p:cNvPr id="10" name="Straight Connector 9">
            <a:extLst>
              <a:ext uri="{FF2B5EF4-FFF2-40B4-BE49-F238E27FC236}">
                <a16:creationId xmlns:a16="http://schemas.microsoft.com/office/drawing/2014/main" id="{CDE8A7E7-E660-14B3-349D-D02D2D4E23F5}"/>
              </a:ext>
            </a:extLst>
          </p:cNvPr>
          <p:cNvCxnSpPr/>
          <p:nvPr/>
        </p:nvCxnSpPr>
        <p:spPr>
          <a:xfrm>
            <a:off x="5805714" y="1748971"/>
            <a:ext cx="0" cy="3882572"/>
          </a:xfrm>
          <a:prstGeom prst="line">
            <a:avLst/>
          </a:prstGeom>
          <a:ln>
            <a:solidFill>
              <a:srgbClr val="005C61"/>
            </a:solidFill>
          </a:ln>
        </p:spPr>
        <p:style>
          <a:lnRef idx="2">
            <a:schemeClr val="dk1"/>
          </a:lnRef>
          <a:fillRef idx="0">
            <a:schemeClr val="dk1"/>
          </a:fillRef>
          <a:effectRef idx="1">
            <a:schemeClr val="dk1"/>
          </a:effectRef>
          <a:fontRef idx="minor">
            <a:schemeClr val="tx1"/>
          </a:fontRef>
        </p:style>
      </p:cxnSp>
      <p:sp>
        <p:nvSpPr>
          <p:cNvPr id="12" name="TextBox 11">
            <a:extLst>
              <a:ext uri="{FF2B5EF4-FFF2-40B4-BE49-F238E27FC236}">
                <a16:creationId xmlns:a16="http://schemas.microsoft.com/office/drawing/2014/main" id="{211CD610-26DA-F47E-543F-09564142B069}"/>
              </a:ext>
            </a:extLst>
          </p:cNvPr>
          <p:cNvSpPr txBox="1"/>
          <p:nvPr/>
        </p:nvSpPr>
        <p:spPr>
          <a:xfrm>
            <a:off x="314632" y="6229320"/>
            <a:ext cx="11733737" cy="369332"/>
          </a:xfrm>
          <a:prstGeom prst="rect">
            <a:avLst/>
          </a:prstGeom>
          <a:noFill/>
        </p:spPr>
        <p:txBody>
          <a:bodyPr wrap="square" rtlCol="0">
            <a:spAutoFit/>
          </a:bodyPr>
          <a:lstStyle/>
          <a:p>
            <a:pPr algn="ctr"/>
            <a:r>
              <a:rPr lang="en-GB" b="1" dirty="0"/>
              <a:t>Note: </a:t>
            </a:r>
            <a:r>
              <a:rPr lang="en-GB" dirty="0"/>
              <a:t>Similar results were observed in </a:t>
            </a:r>
            <a:r>
              <a:rPr lang="en-GB" b="1" dirty="0"/>
              <a:t>the KO comparison </a:t>
            </a:r>
            <a:r>
              <a:rPr lang="en-GB" dirty="0"/>
              <a:t>of paired-end and single-end datasets which is </a:t>
            </a:r>
            <a:r>
              <a:rPr lang="en-GB" b="1" dirty="0"/>
              <a:t>97.3% and 96.1%</a:t>
            </a:r>
          </a:p>
        </p:txBody>
      </p:sp>
      <p:sp>
        <p:nvSpPr>
          <p:cNvPr id="17" name="TextBox 16">
            <a:extLst>
              <a:ext uri="{FF2B5EF4-FFF2-40B4-BE49-F238E27FC236}">
                <a16:creationId xmlns:a16="http://schemas.microsoft.com/office/drawing/2014/main" id="{0E985C86-A8EE-EFA9-296A-D2EF3122DA9D}"/>
              </a:ext>
            </a:extLst>
          </p:cNvPr>
          <p:cNvSpPr txBox="1"/>
          <p:nvPr/>
        </p:nvSpPr>
        <p:spPr>
          <a:xfrm>
            <a:off x="1360714" y="5461391"/>
            <a:ext cx="2590800" cy="338554"/>
          </a:xfrm>
          <a:prstGeom prst="rect">
            <a:avLst/>
          </a:prstGeom>
          <a:noFill/>
        </p:spPr>
        <p:txBody>
          <a:bodyPr wrap="square" rtlCol="0">
            <a:spAutoFit/>
          </a:bodyPr>
          <a:lstStyle/>
          <a:p>
            <a:r>
              <a:rPr lang="en-GB" sz="1600" b="1" dirty="0">
                <a:solidFill>
                  <a:srgbClr val="C00000"/>
                </a:solidFill>
              </a:rPr>
              <a:t>PE overlapping is higher</a:t>
            </a:r>
          </a:p>
        </p:txBody>
      </p:sp>
      <p:sp>
        <p:nvSpPr>
          <p:cNvPr id="18" name="TextBox 17">
            <a:extLst>
              <a:ext uri="{FF2B5EF4-FFF2-40B4-BE49-F238E27FC236}">
                <a16:creationId xmlns:a16="http://schemas.microsoft.com/office/drawing/2014/main" id="{AE7B7A7A-C0A1-0355-31F1-E85B803EED1C}"/>
              </a:ext>
            </a:extLst>
          </p:cNvPr>
          <p:cNvSpPr txBox="1"/>
          <p:nvPr/>
        </p:nvSpPr>
        <p:spPr>
          <a:xfrm>
            <a:off x="6574971" y="5387041"/>
            <a:ext cx="2590800" cy="338554"/>
          </a:xfrm>
          <a:prstGeom prst="rect">
            <a:avLst/>
          </a:prstGeom>
          <a:noFill/>
        </p:spPr>
        <p:txBody>
          <a:bodyPr wrap="square" rtlCol="0">
            <a:spAutoFit/>
          </a:bodyPr>
          <a:lstStyle/>
          <a:p>
            <a:r>
              <a:rPr lang="en-GB" sz="1600" b="1" dirty="0">
                <a:solidFill>
                  <a:srgbClr val="C00000"/>
                </a:solidFill>
              </a:rPr>
              <a:t>SE -deviates</a:t>
            </a:r>
          </a:p>
        </p:txBody>
      </p:sp>
    </p:spTree>
    <p:extLst>
      <p:ext uri="{BB962C8B-B14F-4D97-AF65-F5344CB8AC3E}">
        <p14:creationId xmlns:p14="http://schemas.microsoft.com/office/powerpoint/2010/main" val="36322891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6A601E5-C2A6-A770-5518-232ABEB0E018}"/>
              </a:ext>
            </a:extLst>
          </p:cNvPr>
          <p:cNvGrpSpPr/>
          <p:nvPr/>
        </p:nvGrpSpPr>
        <p:grpSpPr>
          <a:xfrm>
            <a:off x="0" y="-95370"/>
            <a:ext cx="12192000" cy="1085817"/>
            <a:chOff x="0" y="-95370"/>
            <a:chExt cx="12192000" cy="1085817"/>
          </a:xfrm>
        </p:grpSpPr>
        <p:sp>
          <p:nvSpPr>
            <p:cNvPr id="4" name="Rectangle 12">
              <a:extLst>
                <a:ext uri="{FF2B5EF4-FFF2-40B4-BE49-F238E27FC236}">
                  <a16:creationId xmlns:a16="http://schemas.microsoft.com/office/drawing/2014/main" id="{BE4FB746-45EB-836F-6575-4BDD2EFC6D13}"/>
                </a:ext>
              </a:extLst>
            </p:cNvPr>
            <p:cNvSpPr>
              <a:spLocks noChangeArrowheads="1"/>
            </p:cNvSpPr>
            <p:nvPr/>
          </p:nvSpPr>
          <p:spPr bwMode="auto">
            <a:xfrm>
              <a:off x="0" y="-95370"/>
              <a:ext cx="12192000" cy="1085817"/>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5" name="Picture 7" descr="CollMVLS_keyline.png">
              <a:extLst>
                <a:ext uri="{FF2B5EF4-FFF2-40B4-BE49-F238E27FC236}">
                  <a16:creationId xmlns:a16="http://schemas.microsoft.com/office/drawing/2014/main" id="{EBEFE7D5-EB74-BBC0-D7A0-AB6FD10E4A81}"/>
                </a:ext>
              </a:extLst>
            </p:cNvPr>
            <p:cNvPicPr>
              <a:picLocks noChangeAspect="1"/>
            </p:cNvPicPr>
            <p:nvPr/>
          </p:nvPicPr>
          <p:blipFill>
            <a:blip r:embed="rId2"/>
            <a:srcRect/>
            <a:stretch>
              <a:fillRect/>
            </a:stretch>
          </p:blipFill>
          <p:spPr bwMode="auto">
            <a:xfrm>
              <a:off x="211393" y="100444"/>
              <a:ext cx="6629400" cy="817245"/>
            </a:xfrm>
            <a:prstGeom prst="rect">
              <a:avLst/>
            </a:prstGeom>
            <a:noFill/>
            <a:ln w="9525">
              <a:noFill/>
              <a:miter lim="800000"/>
              <a:headEnd/>
              <a:tailEnd/>
            </a:ln>
          </p:spPr>
        </p:pic>
      </p:grpSp>
      <p:pic>
        <p:nvPicPr>
          <p:cNvPr id="2" name="Picture 1" descr="A diagram of different colors&#10;&#10;Description automatically generated">
            <a:extLst>
              <a:ext uri="{FF2B5EF4-FFF2-40B4-BE49-F238E27FC236}">
                <a16:creationId xmlns:a16="http://schemas.microsoft.com/office/drawing/2014/main" id="{8806458C-2C7B-4D76-0344-A015782B5DD6}"/>
              </a:ext>
            </a:extLst>
          </p:cNvPr>
          <p:cNvPicPr>
            <a:picLocks noChangeAspect="1"/>
          </p:cNvPicPr>
          <p:nvPr/>
        </p:nvPicPr>
        <p:blipFill>
          <a:blip r:embed="rId3"/>
          <a:stretch>
            <a:fillRect/>
          </a:stretch>
        </p:blipFill>
        <p:spPr>
          <a:xfrm>
            <a:off x="1876816" y="1596571"/>
            <a:ext cx="7661328" cy="4078515"/>
          </a:xfrm>
          <a:prstGeom prst="rect">
            <a:avLst/>
          </a:prstGeom>
        </p:spPr>
      </p:pic>
      <p:sp>
        <p:nvSpPr>
          <p:cNvPr id="6" name="TextBox 5">
            <a:extLst>
              <a:ext uri="{FF2B5EF4-FFF2-40B4-BE49-F238E27FC236}">
                <a16:creationId xmlns:a16="http://schemas.microsoft.com/office/drawing/2014/main" id="{ACDF342F-7F6C-1822-9114-49AB6356212A}"/>
              </a:ext>
            </a:extLst>
          </p:cNvPr>
          <p:cNvSpPr txBox="1"/>
          <p:nvPr/>
        </p:nvSpPr>
        <p:spPr>
          <a:xfrm>
            <a:off x="1182914" y="6059714"/>
            <a:ext cx="9688286" cy="369332"/>
          </a:xfrm>
          <a:prstGeom prst="rect">
            <a:avLst/>
          </a:prstGeom>
          <a:noFill/>
        </p:spPr>
        <p:txBody>
          <a:bodyPr wrap="square" rtlCol="0">
            <a:spAutoFit/>
          </a:bodyPr>
          <a:lstStyle/>
          <a:p>
            <a:pPr algn="ctr"/>
            <a:r>
              <a:rPr lang="en-GB" b="1" dirty="0"/>
              <a:t>Note: </a:t>
            </a:r>
            <a:r>
              <a:rPr lang="en-GB" dirty="0"/>
              <a:t>Similar results were observed in the KO comparison datasets.</a:t>
            </a:r>
          </a:p>
        </p:txBody>
      </p:sp>
      <p:cxnSp>
        <p:nvCxnSpPr>
          <p:cNvPr id="11" name="Straight Arrow Connector 10">
            <a:extLst>
              <a:ext uri="{FF2B5EF4-FFF2-40B4-BE49-F238E27FC236}">
                <a16:creationId xmlns:a16="http://schemas.microsoft.com/office/drawing/2014/main" id="{23801853-C8D5-EDF1-300A-A45F1BC4EF79}"/>
              </a:ext>
            </a:extLst>
          </p:cNvPr>
          <p:cNvCxnSpPr/>
          <p:nvPr/>
        </p:nvCxnSpPr>
        <p:spPr>
          <a:xfrm flipH="1">
            <a:off x="1876816" y="4920343"/>
            <a:ext cx="568841" cy="159657"/>
          </a:xfrm>
          <a:prstGeom prst="straightConnector1">
            <a:avLst/>
          </a:prstGeom>
          <a:ln>
            <a:solidFill>
              <a:srgbClr val="C00000"/>
            </a:solidFill>
            <a:tailEnd type="triangle"/>
          </a:ln>
        </p:spPr>
        <p:style>
          <a:lnRef idx="2">
            <a:schemeClr val="dk1"/>
          </a:lnRef>
          <a:fillRef idx="0">
            <a:schemeClr val="dk1"/>
          </a:fillRef>
          <a:effectRef idx="1">
            <a:schemeClr val="dk1"/>
          </a:effectRef>
          <a:fontRef idx="minor">
            <a:schemeClr val="tx1"/>
          </a:fontRef>
        </p:style>
      </p:cxnSp>
      <p:cxnSp>
        <p:nvCxnSpPr>
          <p:cNvPr id="12" name="Straight Arrow Connector 11">
            <a:extLst>
              <a:ext uri="{FF2B5EF4-FFF2-40B4-BE49-F238E27FC236}">
                <a16:creationId xmlns:a16="http://schemas.microsoft.com/office/drawing/2014/main" id="{CEBEF4FC-23A0-31E7-F5AE-3DFCAAE9C487}"/>
              </a:ext>
            </a:extLst>
          </p:cNvPr>
          <p:cNvCxnSpPr>
            <a:cxnSpLocks/>
          </p:cNvCxnSpPr>
          <p:nvPr/>
        </p:nvCxnSpPr>
        <p:spPr>
          <a:xfrm flipH="1" flipV="1">
            <a:off x="2111828" y="2648854"/>
            <a:ext cx="522514" cy="232240"/>
          </a:xfrm>
          <a:prstGeom prst="straightConnector1">
            <a:avLst/>
          </a:prstGeom>
          <a:ln>
            <a:solidFill>
              <a:srgbClr val="C00000"/>
            </a:solidFill>
            <a:tailEnd type="triangle"/>
          </a:ln>
        </p:spPr>
        <p:style>
          <a:lnRef idx="2">
            <a:schemeClr val="dk1"/>
          </a:lnRef>
          <a:fillRef idx="0">
            <a:schemeClr val="dk1"/>
          </a:fillRef>
          <a:effectRef idx="1">
            <a:schemeClr val="dk1"/>
          </a:effectRef>
          <a:fontRef idx="minor">
            <a:schemeClr val="tx1"/>
          </a:fontRef>
        </p:style>
      </p:cxnSp>
      <p:sp>
        <p:nvSpPr>
          <p:cNvPr id="14" name="TextBox 13">
            <a:extLst>
              <a:ext uri="{FF2B5EF4-FFF2-40B4-BE49-F238E27FC236}">
                <a16:creationId xmlns:a16="http://schemas.microsoft.com/office/drawing/2014/main" id="{13C41DF7-3F42-A879-CBED-955B4920ACF6}"/>
              </a:ext>
            </a:extLst>
          </p:cNvPr>
          <p:cNvSpPr txBox="1"/>
          <p:nvPr/>
        </p:nvSpPr>
        <p:spPr>
          <a:xfrm>
            <a:off x="798286" y="5080000"/>
            <a:ext cx="1836056" cy="646331"/>
          </a:xfrm>
          <a:prstGeom prst="rect">
            <a:avLst/>
          </a:prstGeom>
          <a:noFill/>
        </p:spPr>
        <p:txBody>
          <a:bodyPr wrap="square" rtlCol="0">
            <a:spAutoFit/>
          </a:bodyPr>
          <a:lstStyle/>
          <a:p>
            <a:r>
              <a:rPr lang="en-GB" b="1" dirty="0">
                <a:solidFill>
                  <a:srgbClr val="C00000"/>
                </a:solidFill>
              </a:rPr>
              <a:t>PE overlaps with 2x75 is higher</a:t>
            </a:r>
          </a:p>
        </p:txBody>
      </p:sp>
      <p:sp>
        <p:nvSpPr>
          <p:cNvPr id="15" name="TextBox 14">
            <a:extLst>
              <a:ext uri="{FF2B5EF4-FFF2-40B4-BE49-F238E27FC236}">
                <a16:creationId xmlns:a16="http://schemas.microsoft.com/office/drawing/2014/main" id="{24DC86B6-673F-1F88-0AB6-120C4A67EB09}"/>
              </a:ext>
            </a:extLst>
          </p:cNvPr>
          <p:cNvSpPr txBox="1"/>
          <p:nvPr/>
        </p:nvSpPr>
        <p:spPr>
          <a:xfrm>
            <a:off x="449944" y="2358585"/>
            <a:ext cx="1836056" cy="646331"/>
          </a:xfrm>
          <a:prstGeom prst="rect">
            <a:avLst/>
          </a:prstGeom>
          <a:noFill/>
        </p:spPr>
        <p:txBody>
          <a:bodyPr wrap="square" rtlCol="0">
            <a:spAutoFit/>
          </a:bodyPr>
          <a:lstStyle/>
          <a:p>
            <a:r>
              <a:rPr lang="en-GB" b="1" dirty="0">
                <a:solidFill>
                  <a:srgbClr val="C00000"/>
                </a:solidFill>
              </a:rPr>
              <a:t>SE overlaps with 2x75 is lower</a:t>
            </a:r>
          </a:p>
        </p:txBody>
      </p:sp>
    </p:spTree>
    <p:extLst>
      <p:ext uri="{BB962C8B-B14F-4D97-AF65-F5344CB8AC3E}">
        <p14:creationId xmlns:p14="http://schemas.microsoft.com/office/powerpoint/2010/main" val="16727604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a:extLst>
              <a:ext uri="{FF2B5EF4-FFF2-40B4-BE49-F238E27FC236}">
                <a16:creationId xmlns:a16="http://schemas.microsoft.com/office/drawing/2014/main" id="{C6A601E5-C2A6-A770-5518-232ABEB0E018}"/>
              </a:ext>
            </a:extLst>
          </p:cNvPr>
          <p:cNvGrpSpPr/>
          <p:nvPr/>
        </p:nvGrpSpPr>
        <p:grpSpPr>
          <a:xfrm>
            <a:off x="0" y="-95370"/>
            <a:ext cx="12192000" cy="1085817"/>
            <a:chOff x="0" y="-95370"/>
            <a:chExt cx="12192000" cy="1085817"/>
          </a:xfrm>
        </p:grpSpPr>
        <p:sp>
          <p:nvSpPr>
            <p:cNvPr id="4" name="Rectangle 12">
              <a:extLst>
                <a:ext uri="{FF2B5EF4-FFF2-40B4-BE49-F238E27FC236}">
                  <a16:creationId xmlns:a16="http://schemas.microsoft.com/office/drawing/2014/main" id="{BE4FB746-45EB-836F-6575-4BDD2EFC6D13}"/>
                </a:ext>
              </a:extLst>
            </p:cNvPr>
            <p:cNvSpPr>
              <a:spLocks noChangeArrowheads="1"/>
            </p:cNvSpPr>
            <p:nvPr/>
          </p:nvSpPr>
          <p:spPr bwMode="auto">
            <a:xfrm>
              <a:off x="0" y="-95370"/>
              <a:ext cx="12192000" cy="1085817"/>
            </a:xfrm>
            <a:prstGeom prst="rect">
              <a:avLst/>
            </a:prstGeom>
            <a:solidFill>
              <a:srgbClr val="005C61"/>
            </a:solidFill>
            <a:ln w="9525">
              <a:noFill/>
              <a:miter lim="800000"/>
              <a:headEnd/>
              <a:tailEnd/>
            </a:ln>
          </p:spPr>
          <p:txBody>
            <a:bodyPr wrap="none" anchor="ctr">
              <a:prstTxWarp prst="textNoShape">
                <a:avLst/>
              </a:prstTxWarp>
            </a:bodyPr>
            <a:lstStyle/>
            <a:p>
              <a:pPr eaLnBrk="1" hangingPunct="1"/>
              <a:endParaRPr lang="en-US" sz="1400" dirty="0">
                <a:solidFill>
                  <a:srgbClr val="005C61"/>
                </a:solidFill>
                <a:ea typeface="Arial" charset="0"/>
                <a:cs typeface="Arial" charset="0"/>
              </a:endParaRPr>
            </a:p>
          </p:txBody>
        </p:sp>
        <p:pic>
          <p:nvPicPr>
            <p:cNvPr id="5" name="Picture 7" descr="CollMVLS_keyline.png">
              <a:extLst>
                <a:ext uri="{FF2B5EF4-FFF2-40B4-BE49-F238E27FC236}">
                  <a16:creationId xmlns:a16="http://schemas.microsoft.com/office/drawing/2014/main" id="{EBEFE7D5-EB74-BBC0-D7A0-AB6FD10E4A81}"/>
                </a:ext>
              </a:extLst>
            </p:cNvPr>
            <p:cNvPicPr>
              <a:picLocks noChangeAspect="1"/>
            </p:cNvPicPr>
            <p:nvPr/>
          </p:nvPicPr>
          <p:blipFill>
            <a:blip r:embed="rId2"/>
            <a:srcRect/>
            <a:stretch>
              <a:fillRect/>
            </a:stretch>
          </p:blipFill>
          <p:spPr bwMode="auto">
            <a:xfrm>
              <a:off x="211393" y="100444"/>
              <a:ext cx="6629400" cy="817245"/>
            </a:xfrm>
            <a:prstGeom prst="rect">
              <a:avLst/>
            </a:prstGeom>
            <a:noFill/>
            <a:ln w="9525">
              <a:noFill/>
              <a:miter lim="800000"/>
              <a:headEnd/>
              <a:tailEnd/>
            </a:ln>
          </p:spPr>
        </p:pic>
      </p:grpSp>
      <p:sp>
        <p:nvSpPr>
          <p:cNvPr id="6" name="TextBox 5">
            <a:extLst>
              <a:ext uri="{FF2B5EF4-FFF2-40B4-BE49-F238E27FC236}">
                <a16:creationId xmlns:a16="http://schemas.microsoft.com/office/drawing/2014/main" id="{06DDD07F-5515-C42C-FAF4-27A34AD876CA}"/>
              </a:ext>
            </a:extLst>
          </p:cNvPr>
          <p:cNvSpPr txBox="1"/>
          <p:nvPr/>
        </p:nvSpPr>
        <p:spPr>
          <a:xfrm>
            <a:off x="211393" y="1024197"/>
            <a:ext cx="7539236" cy="369332"/>
          </a:xfrm>
          <a:prstGeom prst="rect">
            <a:avLst/>
          </a:prstGeom>
          <a:noFill/>
        </p:spPr>
        <p:txBody>
          <a:bodyPr wrap="square">
            <a:spAutoFit/>
          </a:bodyPr>
          <a:lstStyle/>
          <a:p>
            <a:r>
              <a:rPr lang="en-GB" sz="1800" b="1" dirty="0">
                <a:solidFill>
                  <a:srgbClr val="005C61"/>
                </a:solidFill>
                <a:effectLst/>
                <a:latin typeface="Calibri" panose="020F0502020204030204" pitchFamily="34" charset="0"/>
                <a:ea typeface="Calibri" panose="020F0502020204030204" pitchFamily="34" charset="0"/>
                <a:cs typeface="Times New Roman" panose="02020603050405020304" pitchFamily="18" charset="0"/>
              </a:rPr>
              <a:t>Analysing the most expressed genes of DEG with the golden standard 2x75 </a:t>
            </a:r>
            <a:endParaRPr lang="en-GB" dirty="0">
              <a:solidFill>
                <a:srgbClr val="005C61"/>
              </a:solidFill>
            </a:endParaRPr>
          </a:p>
        </p:txBody>
      </p:sp>
      <p:grpSp>
        <p:nvGrpSpPr>
          <p:cNvPr id="8" name="Group 7">
            <a:extLst>
              <a:ext uri="{FF2B5EF4-FFF2-40B4-BE49-F238E27FC236}">
                <a16:creationId xmlns:a16="http://schemas.microsoft.com/office/drawing/2014/main" id="{6A2BCCD9-3209-CACE-33AC-DB41A43D5134}"/>
              </a:ext>
            </a:extLst>
          </p:cNvPr>
          <p:cNvGrpSpPr/>
          <p:nvPr/>
        </p:nvGrpSpPr>
        <p:grpSpPr>
          <a:xfrm>
            <a:off x="1175656" y="1427279"/>
            <a:ext cx="10314610" cy="5430721"/>
            <a:chOff x="439569" y="3956076"/>
            <a:chExt cx="12081213" cy="6488060"/>
          </a:xfrm>
        </p:grpSpPr>
        <p:pic>
          <p:nvPicPr>
            <p:cNvPr id="9" name="Picture 8">
              <a:extLst>
                <a:ext uri="{FF2B5EF4-FFF2-40B4-BE49-F238E27FC236}">
                  <a16:creationId xmlns:a16="http://schemas.microsoft.com/office/drawing/2014/main" id="{BD594986-FC39-CFCA-7B0C-92266AC2670A}"/>
                </a:ext>
              </a:extLst>
            </p:cNvPr>
            <p:cNvPicPr>
              <a:picLocks noChangeAspect="1"/>
            </p:cNvPicPr>
            <p:nvPr/>
          </p:nvPicPr>
          <p:blipFill>
            <a:blip r:embed="rId3"/>
            <a:stretch>
              <a:fillRect/>
            </a:stretch>
          </p:blipFill>
          <p:spPr>
            <a:xfrm>
              <a:off x="439569" y="3956076"/>
              <a:ext cx="12081213" cy="6488060"/>
            </a:xfrm>
            <a:prstGeom prst="rect">
              <a:avLst/>
            </a:prstGeom>
          </p:spPr>
        </p:pic>
        <p:sp>
          <p:nvSpPr>
            <p:cNvPr id="10" name="Text Box 1">
              <a:extLst>
                <a:ext uri="{FF2B5EF4-FFF2-40B4-BE49-F238E27FC236}">
                  <a16:creationId xmlns:a16="http://schemas.microsoft.com/office/drawing/2014/main" id="{EA75FB66-CFB2-6D6F-9E56-630111F9BCD6}"/>
                </a:ext>
              </a:extLst>
            </p:cNvPr>
            <p:cNvSpPr txBox="1"/>
            <p:nvPr/>
          </p:nvSpPr>
          <p:spPr>
            <a:xfrm>
              <a:off x="859139" y="7200105"/>
              <a:ext cx="5028987" cy="441238"/>
            </a:xfrm>
            <a:prstGeom prst="rect">
              <a:avLst/>
            </a:prstGeom>
            <a:solidFill>
              <a:schemeClr val="lt1"/>
            </a:solidFill>
            <a:ln w="6350">
              <a:noFill/>
            </a:ln>
          </p:spPr>
          <p:txBody>
            <a:bodyPr rot="0" spcFirstLastPara="0" vert="horz" wrap="square" lIns="129604" tIns="64802" rIns="129604" bIns="64802" numCol="1" spcCol="0" rtlCol="0" fromWordArt="0" anchor="t" anchorCtr="0" forceAA="0" compatLnSpc="1">
              <a:prstTxWarp prst="textNoShape">
                <a:avLst/>
              </a:prstTxWarp>
              <a:noAutofit/>
            </a:bodyPr>
            <a:lstStyle/>
            <a:p>
              <a:pPr>
                <a:lnSpc>
                  <a:spcPct val="107000"/>
                </a:lnSpc>
                <a:spcAft>
                  <a:spcPts val="1134"/>
                </a:spcAft>
              </a:pPr>
              <a:r>
                <a:rPr lang="en-GB" sz="1984" b="1" kern="100" dirty="0">
                  <a:ea typeface="Calibri" panose="020F0502020204030204" pitchFamily="34" charset="0"/>
                  <a:cs typeface="Times New Roman" panose="02020603050405020304" pitchFamily="18" charset="0"/>
                </a:rPr>
                <a:t>c. </a:t>
              </a:r>
              <a:r>
                <a:rPr lang="en-GB" sz="1984" kern="100" dirty="0">
                  <a:ea typeface="Calibri" panose="020F0502020204030204" pitchFamily="34" charset="0"/>
                  <a:cs typeface="Times New Roman" panose="02020603050405020304" pitchFamily="18" charset="0"/>
                </a:rPr>
                <a:t>Top ten expressed gene list in KOC</a:t>
              </a:r>
            </a:p>
          </p:txBody>
        </p:sp>
        <p:sp>
          <p:nvSpPr>
            <p:cNvPr id="11" name="Text Box 1">
              <a:extLst>
                <a:ext uri="{FF2B5EF4-FFF2-40B4-BE49-F238E27FC236}">
                  <a16:creationId xmlns:a16="http://schemas.microsoft.com/office/drawing/2014/main" id="{DC016BAD-4DF6-9D00-E6F5-C3BC0BC7BFA0}"/>
                </a:ext>
              </a:extLst>
            </p:cNvPr>
            <p:cNvSpPr txBox="1"/>
            <p:nvPr/>
          </p:nvSpPr>
          <p:spPr>
            <a:xfrm>
              <a:off x="6516413" y="7261826"/>
              <a:ext cx="5236773" cy="379518"/>
            </a:xfrm>
            <a:prstGeom prst="rect">
              <a:avLst/>
            </a:prstGeom>
            <a:solidFill>
              <a:schemeClr val="lt1"/>
            </a:solidFill>
            <a:ln w="6350">
              <a:noFill/>
            </a:ln>
          </p:spPr>
          <p:txBody>
            <a:bodyPr rot="0" spcFirstLastPara="0" vert="horz" wrap="square" lIns="129604" tIns="64802" rIns="129604" bIns="64802" numCol="1" spcCol="0" rtlCol="0" fromWordArt="0" anchor="t" anchorCtr="0" forceAA="0" compatLnSpc="1">
              <a:prstTxWarp prst="textNoShape">
                <a:avLst/>
              </a:prstTxWarp>
              <a:noAutofit/>
            </a:bodyPr>
            <a:lstStyle/>
            <a:p>
              <a:pPr>
                <a:lnSpc>
                  <a:spcPct val="107000"/>
                </a:lnSpc>
                <a:spcAft>
                  <a:spcPts val="1134"/>
                </a:spcAft>
              </a:pPr>
              <a:r>
                <a:rPr lang="en-GB" sz="1984" b="1" kern="100" dirty="0">
                  <a:ea typeface="Calibri" panose="020F0502020204030204" pitchFamily="34" charset="0"/>
                  <a:cs typeface="Times New Roman" panose="02020603050405020304" pitchFamily="18" charset="0"/>
                </a:rPr>
                <a:t>d</a:t>
              </a:r>
              <a:r>
                <a:rPr lang="en-GB" sz="1984" b="1" kern="100" dirty="0">
                  <a:latin typeface="Calibri" panose="020F0502020204030204" pitchFamily="34" charset="0"/>
                  <a:ea typeface="Calibri" panose="020F0502020204030204" pitchFamily="34" charset="0"/>
                  <a:cs typeface="Times New Roman" panose="02020603050405020304" pitchFamily="18" charset="0"/>
                </a:rPr>
                <a:t>. </a:t>
              </a:r>
              <a:r>
                <a:rPr lang="en-GB" sz="1984" kern="100" dirty="0">
                  <a:latin typeface="Calibri" panose="020F0502020204030204" pitchFamily="34" charset="0"/>
                  <a:ea typeface="Calibri" panose="020F0502020204030204" pitchFamily="34" charset="0"/>
                  <a:cs typeface="Times New Roman" panose="02020603050405020304" pitchFamily="18" charset="0"/>
                </a:rPr>
                <a:t>Top ten expressed gene list in KOC</a:t>
              </a:r>
            </a:p>
          </p:txBody>
        </p:sp>
      </p:grpSp>
    </p:spTree>
    <p:extLst>
      <p:ext uri="{BB962C8B-B14F-4D97-AF65-F5344CB8AC3E}">
        <p14:creationId xmlns:p14="http://schemas.microsoft.com/office/powerpoint/2010/main" val="3374200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1197</TotalTime>
  <Words>604</Words>
  <Application>Microsoft Office PowerPoint</Application>
  <PresentationFormat>Widescreen</PresentationFormat>
  <Paragraphs>87</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Wingdings</vt:lpstr>
      <vt:lpstr>Office Theme</vt:lpstr>
      <vt:lpstr>Evaluating the impact of read length on RNAseq based differential expression using Galaxy and Searchlight.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Evaluating the impact of read length on RNAseq based differential expression</dc:title>
  <dc:creator>Mahesh Rani Kamilus</dc:creator>
  <cp:lastModifiedBy>Mahesh Rani Kamilus</cp:lastModifiedBy>
  <cp:revision>6</cp:revision>
  <dcterms:created xsi:type="dcterms:W3CDTF">2023-08-09T18:44:22Z</dcterms:created>
  <dcterms:modified xsi:type="dcterms:W3CDTF">2023-08-12T10:52:37Z</dcterms:modified>
</cp:coreProperties>
</file>

<file path=docProps/thumbnail.jpeg>
</file>